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2" r:id="rId4"/>
    <p:sldId id="265" r:id="rId5"/>
    <p:sldId id="267" r:id="rId6"/>
    <p:sldId id="266" r:id="rId7"/>
    <p:sldId id="268" r:id="rId8"/>
    <p:sldId id="269" r:id="rId9"/>
    <p:sldId id="270" r:id="rId10"/>
    <p:sldId id="271" r:id="rId11"/>
    <p:sldId id="272" r:id="rId12"/>
    <p:sldId id="273" r:id="rId13"/>
    <p:sldId id="274" r:id="rId14"/>
    <p:sldId id="277" r:id="rId15"/>
    <p:sldId id="276"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C5F9"/>
    <a:srgbClr val="A2B0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679C2-4232-4921-979E-CF133F65B613}" v="527" dt="2024-02-24T19:56:23.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4660"/>
  </p:normalViewPr>
  <p:slideViewPr>
    <p:cSldViewPr snapToGrid="0">
      <p:cViewPr varScale="1">
        <p:scale>
          <a:sx n="160" d="100"/>
          <a:sy n="160" d="100"/>
        </p:scale>
        <p:origin x="1722"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13EE0-DD97-459E-922F-44A1DE08AD51}" type="datetimeFigureOut">
              <a:rPr lang="en-IN" smtClean="0"/>
              <a:t>24-02-2024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7EC59-E5D4-4B4D-A9CE-0475D0A2E26B}" type="slidenum">
              <a:rPr lang="en-IN" smtClean="0"/>
              <a:t>‹#›</a:t>
            </a:fld>
            <a:endParaRPr lang="en-IN"/>
          </a:p>
        </p:txBody>
      </p:sp>
    </p:spTree>
    <p:extLst>
      <p:ext uri="{BB962C8B-B14F-4D97-AF65-F5344CB8AC3E}">
        <p14:creationId xmlns:p14="http://schemas.microsoft.com/office/powerpoint/2010/main" val="112767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76200" y="5105400"/>
            <a:ext cx="8610600" cy="914400"/>
          </a:xfrm>
        </p:spPr>
        <p:txBody>
          <a:bodyPr wrap="square" anchor="b">
            <a:normAutofit/>
          </a:bodyPr>
          <a:lstStyle>
            <a:lvl1pPr algn="l">
              <a:defRPr sz="6000">
                <a:solidFill>
                  <a:srgbClr val="000000"/>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76200" y="6019800"/>
            <a:ext cx="6858000" cy="533400"/>
          </a:xfrm>
        </p:spPr>
        <p:txBody>
          <a:bodyPr wrap="square">
            <a:normAutofit/>
          </a:bodyPr>
          <a:lstStyle>
            <a:lvl1pPr marL="0" indent="0" algn="l">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4493872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56454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1073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normAutofit/>
            <a:scene3d>
              <a:camera prst="orthographicFront"/>
              <a:lightRig rig="freezing" dir="t"/>
            </a:scene3d>
            <a:sp3d extrusionH="57150" contourW="12700" prstMaterial="dkEdge">
              <a:bevelT w="38100" h="38100"/>
              <a:bevelB w="38100" h="38100"/>
              <a:extrusionClr>
                <a:schemeClr val="bg2">
                  <a:lumMod val="50000"/>
                </a:schemeClr>
              </a:extrusionClr>
              <a:contourClr>
                <a:srgbClr val="A2B0F8"/>
              </a:contourClr>
            </a:sp3d>
          </a:bodyPr>
          <a:lstStyle>
            <a:lvl1pPr>
              <a:defRPr sz="3600">
                <a:gradFill>
                  <a:gsLst>
                    <a:gs pos="0">
                      <a:schemeClr val="accent1">
                        <a:lumMod val="75000"/>
                        <a:alpha val="5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scene3d>
              <a:camera prst="orthographicFront"/>
              <a:lightRig rig="threePt" dir="t"/>
            </a:scene3d>
            <a:sp3d extrusionH="57150">
              <a:bevelT w="38100" h="38100"/>
            </a:sp3d>
          </a:bodyPr>
          <a:lstStyle>
            <a:lvl1pPr marL="457200" indent="-457200">
              <a:buClr>
                <a:schemeClr val="accent4">
                  <a:lumMod val="75000"/>
                </a:schemeClr>
              </a:buClr>
              <a:buFont typeface="Wingdings" panose="05000000000000000000" pitchFamily="2" charset="2"/>
              <a:buChar char="­"/>
              <a:defRPr sz="3200">
                <a:solidFill>
                  <a:schemeClr val="bg2">
                    <a:lumMod val="25000"/>
                  </a:schemeClr>
                </a:solidFill>
              </a:defRPr>
            </a:lvl1pPr>
            <a:lvl2pPr marL="800100" indent="-342900">
              <a:buClr>
                <a:srgbClr val="5F5F5F"/>
              </a:buClr>
              <a:buFont typeface="Wingdings" panose="05000000000000000000" pitchFamily="2" charset="2"/>
              <a:buChar char="¬"/>
              <a:defRPr sz="2800">
                <a:solidFill>
                  <a:schemeClr val="bg2">
                    <a:lumMod val="25000"/>
                  </a:schemeClr>
                </a:solidFill>
              </a:defRPr>
            </a:lvl2pPr>
            <a:lvl3pPr marL="1257300" indent="-342900">
              <a:buClr>
                <a:srgbClr val="A2B0F8"/>
              </a:buClr>
              <a:buFont typeface="Wingdings" panose="05000000000000000000" pitchFamily="2" charset="2"/>
              <a:buChar char="«"/>
              <a:defRPr sz="2400">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46133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1828800" y="1709739"/>
            <a:ext cx="7239000" cy="2852737"/>
          </a:xfrm>
        </p:spPr>
        <p:txBody>
          <a:bodyPr anchor="b">
            <a:normAutofit/>
          </a:bodyPr>
          <a:lstStyle>
            <a:lvl1pPr>
              <a:defRPr sz="4400">
                <a:solidFill>
                  <a:srgbClr val="0000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1828800" y="4589464"/>
            <a:ext cx="7239000" cy="1500187"/>
          </a:xfrm>
        </p:spPr>
        <p:txBody>
          <a:bodyPr/>
          <a:lstStyle>
            <a:lvl1pPr marL="0" indent="0" algn="ctr">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295066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scene3d>
              <a:camera prst="orthographicFront"/>
              <a:lightRig rig="freezing" dir="t"/>
            </a:scene3d>
            <a:sp3d extrusionH="57150" contourW="12700" prstMaterial="dkEdge">
              <a:bevelT w="38100" h="38100"/>
              <a:bevelB w="38100" h="38100"/>
              <a:extrusionClr>
                <a:schemeClr val="accent1">
                  <a:lumMod val="75000"/>
                </a:schemeClr>
              </a:extrusionClr>
              <a:contourClr>
                <a:srgbClr val="B5C5F9"/>
              </a:contourClr>
            </a:sp3d>
          </a:bodyPr>
          <a:lstStyle>
            <a:lvl1pPr>
              <a:defRPr>
                <a:gradFill>
                  <a:gsLst>
                    <a:gs pos="0">
                      <a:srgbClr val="A2B0F8">
                        <a:alpha val="51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1828800" y="1825625"/>
            <a:ext cx="3606800" cy="4351338"/>
          </a:xfrm>
        </p:spPr>
        <p:txBody>
          <a:bodyPr>
            <a:scene3d>
              <a:camera prst="orthographicFront"/>
              <a:lightRig rig="flood" dir="t"/>
            </a:scene3d>
            <a:sp3d extrusionH="57150" prstMaterial="dkEdge">
              <a:bevelT w="38100" h="38100"/>
              <a:bevelB w="38100" h="38100"/>
            </a:sp3d>
          </a:bodyPr>
          <a:lstStyle>
            <a:lvl1pPr marL="457200" indent="-457200">
              <a:buClr>
                <a:schemeClr val="accent4">
                  <a:lumMod val="75000"/>
                </a:schemeClr>
              </a:buClr>
              <a:buFont typeface="Wingdings" panose="05000000000000000000" pitchFamily="2" charset="2"/>
              <a:buChar cha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5461000" y="1825625"/>
            <a:ext cx="3606800" cy="4351338"/>
          </a:xfrm>
        </p:spPr>
        <p:txBody>
          <a:bodyPr>
            <a:scene3d>
              <a:camera prst="orthographicFront"/>
              <a:lightRig rig="flood" dir="t"/>
            </a:scene3d>
            <a:sp3d extrusionH="57150" prstMaterial="dkEdge">
              <a:bevelT w="38100" h="38100"/>
              <a:bevelB w="38100" h="38100"/>
            </a:sp3d>
          </a:bodyPr>
          <a:lstStyle>
            <a:lvl1pPr marL="228600" indent="-228600">
              <a:buClr>
                <a:schemeClr val="accent4">
                  <a:lumMod val="75000"/>
                </a:schemeClr>
              </a:buClr>
              <a:buFont typeface="Wingdings" panose="05000000000000000000" pitchFamily="2" charset="2"/>
              <a:buChar cha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0958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1828800" y="152400"/>
            <a:ext cx="7239000" cy="914400"/>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1828800" y="1622425"/>
            <a:ext cx="36068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1828800" y="2270125"/>
            <a:ext cx="36068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5461000" y="1622425"/>
            <a:ext cx="3606800"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5461000" y="2270125"/>
            <a:ext cx="3606800"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r>
              <a:rPr lang="en-IN"/>
              <a:t>PowerPlugs Templates for PowerPoint Preview</a:t>
            </a:r>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8350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r>
              <a:rPr lang="en-IN"/>
              <a:t>PowerPlugs Templates for PowerPoint Preview</a:t>
            </a:r>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19279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r>
              <a:rPr lang="en-IN"/>
              <a:t>PowerPlugs Templates for PowerPoint Preview</a:t>
            </a:r>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72979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1828800" y="152400"/>
            <a:ext cx="7239000" cy="914400"/>
          </a:xfrm>
        </p:spPr>
        <p:txBody>
          <a:bodyPr anchor="ctr">
            <a:no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4144433" y="1851025"/>
            <a:ext cx="4555067"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1828800" y="1851025"/>
            <a:ext cx="2290233"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173459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1828800" y="152400"/>
            <a:ext cx="7239000" cy="914400"/>
          </a:xfrm>
        </p:spPr>
        <p:txBody>
          <a:bodyPr anchor="ctr">
            <a:noAutofit/>
          </a:bodyPr>
          <a:lstStyle>
            <a:lvl1pPr algn="ctr">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2826808" y="1825625"/>
            <a:ext cx="5242984"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2273300" y="5783263"/>
            <a:ext cx="6350000"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23D72329-1DDB-4EFD-B18E-180334A8D4EF}" type="datetimeFigureOut">
              <a:rPr lang="en-US" smtClean="0"/>
              <a:t>2/24/2024</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r>
              <a:rPr lang="en-IN"/>
              <a:t>PowerPlugs Templates for PowerPoint Preview</a:t>
            </a:r>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5DD17A0F-4821-4802-8EF4-96BC11F9F858}" type="slidenum">
              <a:rPr lang="en-US" smtClean="0"/>
              <a:t>‹#›</a:t>
            </a:fld>
            <a:endParaRPr lang="en-US"/>
          </a:p>
        </p:txBody>
      </p:sp>
    </p:spTree>
    <p:extLst>
      <p:ext uri="{BB962C8B-B14F-4D97-AF65-F5344CB8AC3E}">
        <p14:creationId xmlns:p14="http://schemas.microsoft.com/office/powerpoint/2010/main" val="383540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1828800" y="152400"/>
            <a:ext cx="7239000" cy="9144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1828800" y="1825625"/>
            <a:ext cx="72390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628650" y="6438239"/>
            <a:ext cx="2057400" cy="365125"/>
          </a:xfrm>
          <a:prstGeom prst="rect">
            <a:avLst/>
          </a:prstGeom>
        </p:spPr>
        <p:txBody>
          <a:bodyPr vert="horz" lIns="91440" tIns="45720" rIns="91440" bIns="45720" rtlCol="0" anchor="ctr"/>
          <a:lstStyle>
            <a:lvl1pPr algn="l">
              <a:defRPr sz="1200">
                <a:solidFill>
                  <a:srgbClr val="000000"/>
                </a:solidFill>
              </a:defRPr>
            </a:lvl1pPr>
          </a:lstStyle>
          <a:p>
            <a:fld id="{23D72329-1DDB-4EFD-B18E-180334A8D4EF}" type="datetimeFigureOut">
              <a:rPr lang="en-US" smtClean="0"/>
              <a:pPr/>
              <a:t>2/24/2024</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3028950" y="6438239"/>
            <a:ext cx="3086100" cy="365125"/>
          </a:xfrm>
          <a:prstGeom prst="rect">
            <a:avLst/>
          </a:prstGeom>
        </p:spPr>
        <p:txBody>
          <a:bodyPr vert="horz" lIns="91440" tIns="45720" rIns="91440" bIns="45720" rtlCol="0" anchor="ctr"/>
          <a:lstStyle>
            <a:lvl1pPr algn="ctr">
              <a:defRPr sz="1200">
                <a:solidFill>
                  <a:srgbClr val="000000"/>
                </a:solidFill>
              </a:defRPr>
            </a:lvl1pPr>
          </a:lstStyle>
          <a:p>
            <a:r>
              <a:rPr lang="en-IN"/>
              <a:t>PowerPlugs Templates for PowerPoint Preview</a:t>
            </a:r>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6457950" y="6438239"/>
            <a:ext cx="2057400" cy="365125"/>
          </a:xfrm>
          <a:prstGeom prst="rect">
            <a:avLst/>
          </a:prstGeom>
        </p:spPr>
        <p:txBody>
          <a:bodyPr vert="horz" lIns="91440" tIns="45720" rIns="91440" bIns="45720" rtlCol="0" anchor="ctr"/>
          <a:lstStyle>
            <a:lvl1pPr algn="r">
              <a:defRPr sz="1200">
                <a:solidFill>
                  <a:srgbClr val="000000"/>
                </a:solidFill>
              </a:defRPr>
            </a:lvl1pPr>
          </a:lstStyle>
          <a:p>
            <a:fld id="{5DD17A0F-4821-4802-8EF4-96BC11F9F858}" type="slidenum">
              <a:rPr lang="en-US" smtClean="0"/>
              <a:pPr/>
              <a:t>‹#›</a:t>
            </a:fld>
            <a:endParaRPr lang="en-US"/>
          </a:p>
        </p:txBody>
      </p:sp>
    </p:spTree>
    <p:extLst>
      <p:ext uri="{BB962C8B-B14F-4D97-AF65-F5344CB8AC3E}">
        <p14:creationId xmlns:p14="http://schemas.microsoft.com/office/powerpoint/2010/main" val="332513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4400" kern="1200">
          <a:solidFill>
            <a:srgbClr val="0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endricks@azvictimrights.org" TargetMode="External"/><Relationship Id="rId2" Type="http://schemas.openxmlformats.org/officeDocument/2006/relationships/hyperlink" Target="mailto:rudelman@azvictimrights.org" TargetMode="External"/><Relationship Id="rId1" Type="http://schemas.openxmlformats.org/officeDocument/2006/relationships/slideLayout" Target="../slideLayouts/slideLayout2.xml"/><Relationship Id="rId4" Type="http://schemas.openxmlformats.org/officeDocument/2006/relationships/hyperlink" Target="mailto:dlevey@azvictimright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39DA8B-A1D5-59AF-1CD6-543ACC19575A}"/>
              </a:ext>
            </a:extLst>
          </p:cNvPr>
          <p:cNvSpPr txBox="1"/>
          <p:nvPr/>
        </p:nvSpPr>
        <p:spPr>
          <a:xfrm>
            <a:off x="39511" y="196334"/>
            <a:ext cx="9059333" cy="1446550"/>
          </a:xfrm>
          <a:prstGeom prst="rect">
            <a:avLst/>
          </a:prstGeom>
          <a:noFill/>
        </p:spPr>
        <p:txBody>
          <a:bodyPr wrap="square">
            <a:spAutoFit/>
            <a:scene3d>
              <a:camera prst="orthographicFront"/>
              <a:lightRig rig="sunrise" dir="t"/>
            </a:scene3d>
            <a:sp3d extrusionH="57150" contourW="12700" prstMaterial="dkEdge">
              <a:bevelT w="38100"/>
              <a:bevelB w="38100" h="38100"/>
              <a:extrusionClr>
                <a:schemeClr val="accent1">
                  <a:lumMod val="60000"/>
                  <a:lumOff val="40000"/>
                </a:schemeClr>
              </a:extrusionClr>
              <a:contourClr>
                <a:srgbClr val="B5C5F9"/>
              </a:contourClr>
            </a:sp3d>
          </a:bodyPr>
          <a:lstStyle/>
          <a:p>
            <a:pPr algn="ctr"/>
            <a:r>
              <a:rPr lang="en-US" sz="4000" b="1" dirty="0">
                <a:ln cap="rnd">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34000">
                      <a:schemeClr val="accent1">
                        <a:lumMod val="75000"/>
                      </a:schemeClr>
                    </a:gs>
                    <a:gs pos="100000">
                      <a:schemeClr val="accent1">
                        <a:lumMod val="60000"/>
                        <a:lumOff val="40000"/>
                      </a:schemeClr>
                    </a:gs>
                  </a:gsLst>
                  <a:lin ang="16200000" scaled="1"/>
                  <a:tileRect/>
                </a:gradFill>
              </a:rPr>
              <a:t> </a:t>
            </a:r>
            <a:r>
              <a:rPr lang="en-US" sz="4400" b="1" dirty="0">
                <a:ln cap="rnd">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34000">
                      <a:schemeClr val="accent1">
                        <a:lumMod val="75000"/>
                      </a:schemeClr>
                    </a:gs>
                    <a:gs pos="100000">
                      <a:schemeClr val="accent1">
                        <a:lumMod val="60000"/>
                        <a:lumOff val="40000"/>
                      </a:schemeClr>
                    </a:gs>
                  </a:gsLst>
                  <a:lin ang="16200000" scaled="1"/>
                  <a:tileRect/>
                </a:gradFill>
              </a:rPr>
              <a:t>Keys to Survivor Victim  Relationship Building</a:t>
            </a:r>
            <a:endParaRPr lang="en-US" sz="4000" dirty="0">
              <a:ln cap="rnd">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flip="none" rotWithShape="1">
                <a:gsLst>
                  <a:gs pos="34000">
                    <a:schemeClr val="accent1">
                      <a:lumMod val="75000"/>
                    </a:schemeClr>
                  </a:gs>
                  <a:gs pos="100000">
                    <a:schemeClr val="accent1">
                      <a:lumMod val="60000"/>
                      <a:lumOff val="40000"/>
                    </a:schemeClr>
                  </a:gs>
                </a:gsLst>
                <a:lin ang="16200000" scaled="1"/>
                <a:tileRect/>
              </a:gradFill>
            </a:endParaRPr>
          </a:p>
        </p:txBody>
      </p:sp>
      <p:sp>
        <p:nvSpPr>
          <p:cNvPr id="11" name="TextBox 10">
            <a:extLst>
              <a:ext uri="{FF2B5EF4-FFF2-40B4-BE49-F238E27FC236}">
                <a16:creationId xmlns:a16="http://schemas.microsoft.com/office/drawing/2014/main" id="{DCFC56A2-BD47-181F-6E53-9EFDA079EA4F}"/>
              </a:ext>
            </a:extLst>
          </p:cNvPr>
          <p:cNvSpPr txBox="1"/>
          <p:nvPr/>
        </p:nvSpPr>
        <p:spPr>
          <a:xfrm>
            <a:off x="112888" y="4561680"/>
            <a:ext cx="4572000" cy="1200329"/>
          </a:xfrm>
          <a:prstGeom prst="rect">
            <a:avLst/>
          </a:prstGeom>
          <a:noFill/>
        </p:spPr>
        <p:txBody>
          <a:bodyPr wrap="square">
            <a:spAutoFit/>
            <a:scene3d>
              <a:camera prst="orthographicFront"/>
              <a:lightRig rig="freezing" dir="t"/>
            </a:scene3d>
            <a:sp3d extrusionH="57150" contourW="12700" prstMaterial="dkEdge">
              <a:bevelT w="38100" h="38100"/>
              <a:bevelB w="38100" h="38100"/>
              <a:extrusionClr>
                <a:srgbClr val="A2B0F8"/>
              </a:extrusionClr>
              <a:contourClr>
                <a:srgbClr val="B5C5F9"/>
              </a:contourClr>
            </a:sp3d>
          </a:bodyPr>
          <a:lstStyle/>
          <a:p>
            <a:r>
              <a:rPr lang="en-US" sz="1800" b="1" dirty="0">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Arizona Crime Victim Rights Law Group</a:t>
            </a:r>
          </a:p>
          <a:p>
            <a:r>
              <a:rPr lang="en-US" sz="1800" b="1" dirty="0">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Colleen Hendricks, M.A., M.Ed.</a:t>
            </a:r>
          </a:p>
          <a:p>
            <a:r>
              <a:rPr lang="en-US" sz="1800" b="1" dirty="0">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Randall Udelman, Esq.</a:t>
            </a:r>
          </a:p>
          <a:p>
            <a:r>
              <a:rPr lang="en-US" sz="1800" b="1" dirty="0">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Dan Levey, M.Ed.</a:t>
            </a:r>
            <a:endParaRPr lang="en-US" b="1" dirty="0">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p:txBody>
      </p:sp>
    </p:spTree>
    <p:extLst>
      <p:ext uri="{BB962C8B-B14F-4D97-AF65-F5344CB8AC3E}">
        <p14:creationId xmlns:p14="http://schemas.microsoft.com/office/powerpoint/2010/main" val="33288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EB1B-B32A-6CEF-03CA-76EA35DE4F37}"/>
              </a:ext>
            </a:extLst>
          </p:cNvPr>
          <p:cNvSpPr>
            <a:spLocks noGrp="1"/>
          </p:cNvSpPr>
          <p:nvPr>
            <p:ph type="title"/>
          </p:nvPr>
        </p:nvSpPr>
        <p:spPr>
          <a:xfrm>
            <a:off x="1828800" y="270934"/>
            <a:ext cx="7239000" cy="914400"/>
          </a:xfrm>
        </p:spPr>
        <p:txBody>
          <a:bodyPr/>
          <a:lstStyle/>
          <a:p>
            <a:r>
              <a:rPr lang="en-US" b="1" dirty="0"/>
              <a:t>Communicating WITH Victims</a:t>
            </a:r>
          </a:p>
        </p:txBody>
      </p:sp>
      <p:sp>
        <p:nvSpPr>
          <p:cNvPr id="3" name="Content Placeholder 2">
            <a:extLst>
              <a:ext uri="{FF2B5EF4-FFF2-40B4-BE49-F238E27FC236}">
                <a16:creationId xmlns:a16="http://schemas.microsoft.com/office/drawing/2014/main" id="{7C8EC505-0CB5-6230-1782-39154CC01BF4}"/>
              </a:ext>
            </a:extLst>
          </p:cNvPr>
          <p:cNvSpPr>
            <a:spLocks noGrp="1"/>
          </p:cNvSpPr>
          <p:nvPr>
            <p:ph idx="1"/>
          </p:nvPr>
        </p:nvSpPr>
        <p:spPr>
          <a:xfrm>
            <a:off x="1828800" y="1326445"/>
            <a:ext cx="7239000" cy="5059363"/>
          </a:xfrm>
        </p:spPr>
        <p:txBody>
          <a:bodyPr>
            <a:normAutofit lnSpcReduction="10000"/>
          </a:bodyPr>
          <a:lstStyle/>
          <a:p>
            <a:r>
              <a:rPr lang="en-US" sz="2800" b="1" dirty="0"/>
              <a:t>Respect</a:t>
            </a:r>
          </a:p>
          <a:p>
            <a:pPr marL="0" indent="0">
              <a:buNone/>
            </a:pPr>
            <a:endParaRPr lang="en-US" sz="2400" b="1" dirty="0"/>
          </a:p>
          <a:p>
            <a:pPr lvl="1"/>
            <a:r>
              <a:rPr lang="en-US" sz="2400" dirty="0"/>
              <a:t>Thank the victim for meeting with you.  </a:t>
            </a:r>
          </a:p>
          <a:p>
            <a:pPr lvl="1"/>
            <a:r>
              <a:rPr lang="en-US" sz="2400" dirty="0"/>
              <a:t>Ask how they wish to be addressed – that may change over time.</a:t>
            </a:r>
          </a:p>
          <a:p>
            <a:pPr lvl="1"/>
            <a:r>
              <a:rPr lang="en-US" sz="2400" dirty="0"/>
              <a:t>Do use the name of the deceased and acknowledge the loss to the survivor.  That’s why you’re all here.</a:t>
            </a:r>
          </a:p>
          <a:p>
            <a:pPr lvl="1"/>
            <a:r>
              <a:rPr lang="en-US" sz="2400" dirty="0"/>
              <a:t>Introduce yourself and your advocate, each saying something about their professional role.</a:t>
            </a:r>
          </a:p>
          <a:p>
            <a:pPr lvl="1"/>
            <a:r>
              <a:rPr lang="en-US" sz="2400" dirty="0"/>
              <a:t>Do tell them you have a list of  things to discuss and that you have some handouts for them at the end of the meeting.</a:t>
            </a:r>
          </a:p>
          <a:p>
            <a:pPr lvl="1"/>
            <a:r>
              <a:rPr lang="en-US" sz="2400" dirty="0"/>
              <a:t>Do explain charges and what they mean.  </a:t>
            </a:r>
          </a:p>
          <a:p>
            <a:pPr lvl="1"/>
            <a:endParaRPr lang="en-US" sz="2000" dirty="0"/>
          </a:p>
          <a:p>
            <a:endParaRPr lang="en-US" sz="2400" dirty="0"/>
          </a:p>
        </p:txBody>
      </p:sp>
      <p:sp>
        <p:nvSpPr>
          <p:cNvPr id="5" name="Slide Number Placeholder 4">
            <a:extLst>
              <a:ext uri="{FF2B5EF4-FFF2-40B4-BE49-F238E27FC236}">
                <a16:creationId xmlns:a16="http://schemas.microsoft.com/office/drawing/2014/main" id="{DB8CBFB7-4FB9-E652-21B7-7F309EFB52FB}"/>
              </a:ext>
            </a:extLst>
          </p:cNvPr>
          <p:cNvSpPr>
            <a:spLocks noGrp="1"/>
          </p:cNvSpPr>
          <p:nvPr>
            <p:ph type="sldNum" sz="quarter" idx="12"/>
          </p:nvPr>
        </p:nvSpPr>
        <p:spPr/>
        <p:txBody>
          <a:bodyPr/>
          <a:lstStyle/>
          <a:p>
            <a:fld id="{5DD17A0F-4821-4802-8EF4-96BC11F9F858}" type="slidenum">
              <a:rPr lang="en-US" smtClean="0"/>
              <a:t>10</a:t>
            </a:fld>
            <a:endParaRPr lang="en-US"/>
          </a:p>
        </p:txBody>
      </p:sp>
    </p:spTree>
    <p:extLst>
      <p:ext uri="{BB962C8B-B14F-4D97-AF65-F5344CB8AC3E}">
        <p14:creationId xmlns:p14="http://schemas.microsoft.com/office/powerpoint/2010/main" val="305546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DCF2-94F4-6C16-178B-49496D0DFCF0}"/>
              </a:ext>
            </a:extLst>
          </p:cNvPr>
          <p:cNvSpPr>
            <a:spLocks noGrp="1"/>
          </p:cNvSpPr>
          <p:nvPr>
            <p:ph type="title"/>
          </p:nvPr>
        </p:nvSpPr>
        <p:spPr>
          <a:xfrm>
            <a:off x="1828800" y="299155"/>
            <a:ext cx="7239000" cy="914400"/>
          </a:xfrm>
        </p:spPr>
        <p:txBody>
          <a:bodyPr/>
          <a:lstStyle/>
          <a:p>
            <a:r>
              <a:rPr lang="en-US" b="1" dirty="0"/>
              <a:t>Communicating WITH Victims</a:t>
            </a:r>
          </a:p>
        </p:txBody>
      </p:sp>
      <p:sp>
        <p:nvSpPr>
          <p:cNvPr id="3" name="Content Placeholder 2">
            <a:extLst>
              <a:ext uri="{FF2B5EF4-FFF2-40B4-BE49-F238E27FC236}">
                <a16:creationId xmlns:a16="http://schemas.microsoft.com/office/drawing/2014/main" id="{18FA01BB-F9A0-073B-B7D7-C128F5BB73EA}"/>
              </a:ext>
            </a:extLst>
          </p:cNvPr>
          <p:cNvSpPr>
            <a:spLocks noGrp="1"/>
          </p:cNvSpPr>
          <p:nvPr>
            <p:ph idx="1"/>
          </p:nvPr>
        </p:nvSpPr>
        <p:spPr>
          <a:xfrm>
            <a:off x="1828800" y="1213555"/>
            <a:ext cx="7239000" cy="4963407"/>
          </a:xfrm>
        </p:spPr>
        <p:txBody>
          <a:bodyPr>
            <a:normAutofit/>
          </a:bodyPr>
          <a:lstStyle/>
          <a:p>
            <a:r>
              <a:rPr lang="en-US" sz="2800" b="1" dirty="0"/>
              <a:t>Dignity</a:t>
            </a:r>
          </a:p>
          <a:p>
            <a:pPr marL="0" indent="0">
              <a:buNone/>
            </a:pPr>
            <a:endParaRPr lang="en-US" sz="2800" b="1" dirty="0"/>
          </a:p>
          <a:p>
            <a:pPr lvl="1"/>
            <a:r>
              <a:rPr lang="en-US" sz="2400" dirty="0"/>
              <a:t>Discuss participation and Victim Rights.</a:t>
            </a:r>
          </a:p>
          <a:p>
            <a:pPr lvl="2"/>
            <a:r>
              <a:rPr lang="en-US" dirty="0"/>
              <a:t>How much do they want to participate?</a:t>
            </a:r>
          </a:p>
          <a:p>
            <a:pPr lvl="1"/>
            <a:r>
              <a:rPr lang="en-US" sz="2400" dirty="0"/>
              <a:t>Ask about expectations and address realistic expectations.  Do address fear and safety issues.</a:t>
            </a:r>
          </a:p>
          <a:p>
            <a:pPr lvl="1"/>
            <a:r>
              <a:rPr lang="en-US" sz="2400" dirty="0"/>
              <a:t>Discuss timelines.</a:t>
            </a:r>
          </a:p>
          <a:p>
            <a:pPr lvl="1"/>
            <a:r>
              <a:rPr lang="en-US" sz="2400" dirty="0"/>
              <a:t>Discuss availability – prosecutor, advocates AND victims.</a:t>
            </a:r>
          </a:p>
          <a:p>
            <a:pPr lvl="2"/>
            <a:r>
              <a:rPr lang="en-US" dirty="0"/>
              <a:t>May suggest survivors make a list of questions for your next meeting.</a:t>
            </a:r>
          </a:p>
          <a:p>
            <a:pPr lvl="1"/>
            <a:r>
              <a:rPr lang="en-US" sz="2400" dirty="0"/>
              <a:t>Provide handouts.  </a:t>
            </a:r>
          </a:p>
        </p:txBody>
      </p:sp>
      <p:sp>
        <p:nvSpPr>
          <p:cNvPr id="5" name="Slide Number Placeholder 4">
            <a:extLst>
              <a:ext uri="{FF2B5EF4-FFF2-40B4-BE49-F238E27FC236}">
                <a16:creationId xmlns:a16="http://schemas.microsoft.com/office/drawing/2014/main" id="{C44CB91D-8429-477E-E0D5-758F2619E2FC}"/>
              </a:ext>
            </a:extLst>
          </p:cNvPr>
          <p:cNvSpPr>
            <a:spLocks noGrp="1"/>
          </p:cNvSpPr>
          <p:nvPr>
            <p:ph type="sldNum" sz="quarter" idx="12"/>
          </p:nvPr>
        </p:nvSpPr>
        <p:spPr/>
        <p:txBody>
          <a:bodyPr/>
          <a:lstStyle/>
          <a:p>
            <a:fld id="{5DD17A0F-4821-4802-8EF4-96BC11F9F858}" type="slidenum">
              <a:rPr lang="en-US" smtClean="0"/>
              <a:t>11</a:t>
            </a:fld>
            <a:endParaRPr lang="en-US"/>
          </a:p>
        </p:txBody>
      </p:sp>
    </p:spTree>
    <p:extLst>
      <p:ext uri="{BB962C8B-B14F-4D97-AF65-F5344CB8AC3E}">
        <p14:creationId xmlns:p14="http://schemas.microsoft.com/office/powerpoint/2010/main" val="267191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B3D7-0DD6-C83A-2193-DD7FD5FF264B}"/>
              </a:ext>
            </a:extLst>
          </p:cNvPr>
          <p:cNvSpPr>
            <a:spLocks noGrp="1"/>
          </p:cNvSpPr>
          <p:nvPr>
            <p:ph type="title"/>
          </p:nvPr>
        </p:nvSpPr>
        <p:spPr>
          <a:xfrm>
            <a:off x="1828800" y="223837"/>
            <a:ext cx="7239000" cy="914400"/>
          </a:xfrm>
        </p:spPr>
        <p:txBody>
          <a:bodyPr/>
          <a:lstStyle/>
          <a:p>
            <a:r>
              <a:rPr lang="en-US" b="1" dirty="0"/>
              <a:t>Communicating WITH Victims</a:t>
            </a:r>
          </a:p>
        </p:txBody>
      </p:sp>
      <p:sp>
        <p:nvSpPr>
          <p:cNvPr id="3" name="Content Placeholder 2">
            <a:extLst>
              <a:ext uri="{FF2B5EF4-FFF2-40B4-BE49-F238E27FC236}">
                <a16:creationId xmlns:a16="http://schemas.microsoft.com/office/drawing/2014/main" id="{B20CE5D3-90A4-7A2B-3035-C48FF449DB6F}"/>
              </a:ext>
            </a:extLst>
          </p:cNvPr>
          <p:cNvSpPr>
            <a:spLocks noGrp="1"/>
          </p:cNvSpPr>
          <p:nvPr>
            <p:ph idx="1"/>
          </p:nvPr>
        </p:nvSpPr>
        <p:spPr>
          <a:xfrm>
            <a:off x="1828800" y="1213555"/>
            <a:ext cx="7239000" cy="5322711"/>
          </a:xfrm>
        </p:spPr>
        <p:txBody>
          <a:bodyPr>
            <a:normAutofit/>
          </a:bodyPr>
          <a:lstStyle/>
          <a:p>
            <a:r>
              <a:rPr lang="en-US" sz="2400" b="1" dirty="0"/>
              <a:t>Fairness and Honesty</a:t>
            </a:r>
          </a:p>
          <a:p>
            <a:endParaRPr lang="en-US" sz="2400" b="1" dirty="0"/>
          </a:p>
          <a:p>
            <a:pPr lvl="1"/>
            <a:r>
              <a:rPr lang="en-US" sz="2000" dirty="0"/>
              <a:t>Practice Patience.</a:t>
            </a:r>
          </a:p>
          <a:p>
            <a:pPr lvl="2"/>
            <a:r>
              <a:rPr lang="en-US" sz="2000" dirty="0"/>
              <a:t>Listen and See – to what’s being said and the body and facial messages.</a:t>
            </a:r>
          </a:p>
          <a:p>
            <a:pPr lvl="1"/>
            <a:r>
              <a:rPr lang="en-US" sz="2000" dirty="0"/>
              <a:t>Address communication/behaviors if needed – including your own.</a:t>
            </a:r>
          </a:p>
          <a:p>
            <a:pPr lvl="2"/>
            <a:r>
              <a:rPr lang="en-US" sz="1800" dirty="0"/>
              <a:t>Angry directive comments.</a:t>
            </a:r>
          </a:p>
          <a:p>
            <a:pPr lvl="2"/>
            <a:r>
              <a:rPr lang="en-US" sz="1800" dirty="0"/>
              <a:t>Conflict in words spoken and physical or facial demeanor – happens often when the victim doesn’t understand legal terms, and we may catch ourselves doing it when we don’t understand what the victim is saying.  CLARIFY</a:t>
            </a:r>
          </a:p>
          <a:p>
            <a:pPr lvl="2"/>
            <a:r>
              <a:rPr lang="en-US" sz="1800" dirty="0"/>
              <a:t>If you say or do something spontaneously that sounds or feels off the wall or inappropriate, the victim heard or saw it.  Better to comment/apologize and correct immediately than ignore.  Builds trust!</a:t>
            </a:r>
          </a:p>
        </p:txBody>
      </p:sp>
      <p:sp>
        <p:nvSpPr>
          <p:cNvPr id="5" name="Slide Number Placeholder 4">
            <a:extLst>
              <a:ext uri="{FF2B5EF4-FFF2-40B4-BE49-F238E27FC236}">
                <a16:creationId xmlns:a16="http://schemas.microsoft.com/office/drawing/2014/main" id="{B32C9369-4D49-D62B-C0AC-93810EBC8498}"/>
              </a:ext>
            </a:extLst>
          </p:cNvPr>
          <p:cNvSpPr>
            <a:spLocks noGrp="1"/>
          </p:cNvSpPr>
          <p:nvPr>
            <p:ph type="sldNum" sz="quarter" idx="12"/>
          </p:nvPr>
        </p:nvSpPr>
        <p:spPr/>
        <p:txBody>
          <a:bodyPr/>
          <a:lstStyle/>
          <a:p>
            <a:fld id="{5DD17A0F-4821-4802-8EF4-96BC11F9F858}" type="slidenum">
              <a:rPr lang="en-US" smtClean="0"/>
              <a:t>12</a:t>
            </a:fld>
            <a:endParaRPr lang="en-US"/>
          </a:p>
        </p:txBody>
      </p:sp>
    </p:spTree>
    <p:extLst>
      <p:ext uri="{BB962C8B-B14F-4D97-AF65-F5344CB8AC3E}">
        <p14:creationId xmlns:p14="http://schemas.microsoft.com/office/powerpoint/2010/main" val="20963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0E7-F9EA-25F3-A95B-B66707DD3FF3}"/>
              </a:ext>
            </a:extLst>
          </p:cNvPr>
          <p:cNvSpPr>
            <a:spLocks noGrp="1"/>
          </p:cNvSpPr>
          <p:nvPr>
            <p:ph type="title"/>
          </p:nvPr>
        </p:nvSpPr>
        <p:spPr>
          <a:xfrm>
            <a:off x="1825978" y="310444"/>
            <a:ext cx="7239000" cy="671689"/>
          </a:xfrm>
        </p:spPr>
        <p:txBody>
          <a:bodyPr/>
          <a:lstStyle/>
          <a:p>
            <a:r>
              <a:rPr lang="en-US" b="1" dirty="0"/>
              <a:t>Communicating WITH Victims</a:t>
            </a:r>
          </a:p>
        </p:txBody>
      </p:sp>
      <p:sp>
        <p:nvSpPr>
          <p:cNvPr id="3" name="Content Placeholder 2">
            <a:extLst>
              <a:ext uri="{FF2B5EF4-FFF2-40B4-BE49-F238E27FC236}">
                <a16:creationId xmlns:a16="http://schemas.microsoft.com/office/drawing/2014/main" id="{69D009A0-CD5A-3FEE-6C90-5928125D7CFA}"/>
              </a:ext>
            </a:extLst>
          </p:cNvPr>
          <p:cNvSpPr>
            <a:spLocks noGrp="1"/>
          </p:cNvSpPr>
          <p:nvPr>
            <p:ph idx="1"/>
          </p:nvPr>
        </p:nvSpPr>
        <p:spPr>
          <a:xfrm>
            <a:off x="1825978" y="982133"/>
            <a:ext cx="7239000" cy="5441244"/>
          </a:xfrm>
        </p:spPr>
        <p:txBody>
          <a:bodyPr>
            <a:normAutofit/>
          </a:bodyPr>
          <a:lstStyle/>
          <a:p>
            <a:endParaRPr lang="en-US" sz="2400" b="1" dirty="0"/>
          </a:p>
          <a:p>
            <a:r>
              <a:rPr lang="en-US" sz="2400" b="1" dirty="0"/>
              <a:t>Fairness and Honesty</a:t>
            </a:r>
          </a:p>
          <a:p>
            <a:endParaRPr lang="en-US" sz="2400" b="1" dirty="0"/>
          </a:p>
          <a:p>
            <a:pPr lvl="1"/>
            <a:r>
              <a:rPr lang="en-US" sz="2000" dirty="0"/>
              <a:t>Discuss boundaries and why they exist – ask about cultural boundaries.</a:t>
            </a:r>
          </a:p>
          <a:p>
            <a:pPr lvl="2"/>
            <a:r>
              <a:rPr lang="en-US" sz="2000" dirty="0"/>
              <a:t>Victim Rights as they relate to victim participation.</a:t>
            </a:r>
          </a:p>
          <a:p>
            <a:pPr lvl="2"/>
            <a:r>
              <a:rPr lang="en-US" sz="2000" dirty="0"/>
              <a:t>Capital Punishment and who makes the decisions.</a:t>
            </a:r>
          </a:p>
          <a:p>
            <a:pPr lvl="2"/>
            <a:r>
              <a:rPr lang="en-US" sz="2000" dirty="0"/>
              <a:t>What case information can be shared.</a:t>
            </a:r>
          </a:p>
          <a:p>
            <a:pPr lvl="2"/>
            <a:r>
              <a:rPr lang="en-US" sz="2000" dirty="0"/>
              <a:t>What information personal/professional is confidential.</a:t>
            </a:r>
          </a:p>
          <a:p>
            <a:pPr lvl="2"/>
            <a:r>
              <a:rPr lang="en-US" sz="2000" dirty="0"/>
              <a:t>What interaction boundaries exist.  </a:t>
            </a:r>
          </a:p>
          <a:p>
            <a:pPr lvl="1"/>
            <a:r>
              <a:rPr lang="en-US" sz="2000" dirty="0"/>
              <a:t>Commit to honesty, even if information is uncomfortable.</a:t>
            </a:r>
          </a:p>
          <a:p>
            <a:pPr lvl="2"/>
            <a:r>
              <a:rPr lang="en-US" sz="2000" dirty="0"/>
              <a:t>Painful disclosures are less so by using tact and empathy.  </a:t>
            </a:r>
          </a:p>
          <a:p>
            <a:pPr lvl="1"/>
            <a:r>
              <a:rPr lang="en-US" sz="2000" dirty="0"/>
              <a:t>Welcome questions and answer them.</a:t>
            </a:r>
          </a:p>
        </p:txBody>
      </p:sp>
      <p:sp>
        <p:nvSpPr>
          <p:cNvPr id="5" name="Slide Number Placeholder 4">
            <a:extLst>
              <a:ext uri="{FF2B5EF4-FFF2-40B4-BE49-F238E27FC236}">
                <a16:creationId xmlns:a16="http://schemas.microsoft.com/office/drawing/2014/main" id="{25DD68D8-31F7-D05D-5C10-3741EB71AFFA}"/>
              </a:ext>
            </a:extLst>
          </p:cNvPr>
          <p:cNvSpPr>
            <a:spLocks noGrp="1"/>
          </p:cNvSpPr>
          <p:nvPr>
            <p:ph type="sldNum" sz="quarter" idx="12"/>
          </p:nvPr>
        </p:nvSpPr>
        <p:spPr/>
        <p:txBody>
          <a:bodyPr/>
          <a:lstStyle/>
          <a:p>
            <a:fld id="{5DD17A0F-4821-4802-8EF4-96BC11F9F858}" type="slidenum">
              <a:rPr lang="en-US" smtClean="0"/>
              <a:t>13</a:t>
            </a:fld>
            <a:endParaRPr lang="en-US" dirty="0"/>
          </a:p>
        </p:txBody>
      </p:sp>
    </p:spTree>
    <p:extLst>
      <p:ext uri="{BB962C8B-B14F-4D97-AF65-F5344CB8AC3E}">
        <p14:creationId xmlns:p14="http://schemas.microsoft.com/office/powerpoint/2010/main" val="39498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E70A-3502-5F7E-A5BB-3857419BB8F5}"/>
              </a:ext>
            </a:extLst>
          </p:cNvPr>
          <p:cNvSpPr>
            <a:spLocks noGrp="1"/>
          </p:cNvSpPr>
          <p:nvPr>
            <p:ph type="title"/>
          </p:nvPr>
        </p:nvSpPr>
        <p:spPr/>
        <p:txBody>
          <a:bodyPr/>
          <a:lstStyle/>
          <a:p>
            <a:r>
              <a:rPr lang="en-US" b="1" dirty="0"/>
              <a:t>Communicating WITH Victims</a:t>
            </a:r>
            <a:endParaRPr lang="en-US" dirty="0"/>
          </a:p>
        </p:txBody>
      </p:sp>
      <p:sp>
        <p:nvSpPr>
          <p:cNvPr id="3" name="Content Placeholder 2">
            <a:extLst>
              <a:ext uri="{FF2B5EF4-FFF2-40B4-BE49-F238E27FC236}">
                <a16:creationId xmlns:a16="http://schemas.microsoft.com/office/drawing/2014/main" id="{BB1703D7-A4B0-8C60-B7FA-F0D3309601EB}"/>
              </a:ext>
            </a:extLst>
          </p:cNvPr>
          <p:cNvSpPr>
            <a:spLocks noGrp="1"/>
          </p:cNvSpPr>
          <p:nvPr>
            <p:ph idx="1"/>
          </p:nvPr>
        </p:nvSpPr>
        <p:spPr>
          <a:xfrm>
            <a:off x="1828800" y="1320800"/>
            <a:ext cx="7239000" cy="4856163"/>
          </a:xfrm>
        </p:spPr>
        <p:txBody>
          <a:bodyPr>
            <a:normAutofit lnSpcReduction="10000"/>
          </a:bodyPr>
          <a:lstStyle/>
          <a:p>
            <a:r>
              <a:rPr lang="en-US" sz="2000" b="1" dirty="0"/>
              <a:t>Fairness and Honesty</a:t>
            </a:r>
          </a:p>
          <a:p>
            <a:pPr marL="0" indent="0">
              <a:buNone/>
            </a:pPr>
            <a:endParaRPr lang="en-US" sz="2000" b="1" dirty="0"/>
          </a:p>
          <a:p>
            <a:pPr lvl="1"/>
            <a:r>
              <a:rPr lang="en-US" sz="2000" dirty="0"/>
              <a:t>Don’t assume the victim’s response to anything.</a:t>
            </a:r>
          </a:p>
          <a:p>
            <a:pPr lvl="2"/>
            <a:r>
              <a:rPr lang="en-US" sz="2000" dirty="0"/>
              <a:t>When possible, explain the situation and know that during stressful times, same questions may be asked repetitively.</a:t>
            </a:r>
          </a:p>
          <a:p>
            <a:pPr lvl="2"/>
            <a:r>
              <a:rPr lang="en-US" sz="2000" dirty="0"/>
              <a:t>It’s okay to say you don’t have the answer and you or the advocate will get back to them with the answer.</a:t>
            </a:r>
          </a:p>
          <a:p>
            <a:pPr lvl="2"/>
            <a:r>
              <a:rPr lang="en-US" sz="2000" dirty="0"/>
              <a:t>Remember to tell them to jot down questions for the next meeting or call the advocate if it’s a question that can’t wait.</a:t>
            </a:r>
          </a:p>
          <a:p>
            <a:pPr lvl="2"/>
            <a:r>
              <a:rPr lang="en-US" sz="2000" dirty="0"/>
              <a:t>Provide available options for scheduling, contact, virtual or in-person, advocate attends for them with follow-up call, only notification, etc. </a:t>
            </a:r>
          </a:p>
          <a:p>
            <a:pPr lvl="1"/>
            <a:r>
              <a:rPr lang="en-US" sz="2000" dirty="0"/>
              <a:t>Include the advocate - demonstrate that you and the advocate are a team.  </a:t>
            </a:r>
          </a:p>
          <a:p>
            <a:endParaRPr lang="en-US" dirty="0"/>
          </a:p>
        </p:txBody>
      </p:sp>
      <p:sp>
        <p:nvSpPr>
          <p:cNvPr id="5" name="Slide Number Placeholder 4">
            <a:extLst>
              <a:ext uri="{FF2B5EF4-FFF2-40B4-BE49-F238E27FC236}">
                <a16:creationId xmlns:a16="http://schemas.microsoft.com/office/drawing/2014/main" id="{4DF2F1A0-4A89-9707-4824-A83B00C4D6B6}"/>
              </a:ext>
            </a:extLst>
          </p:cNvPr>
          <p:cNvSpPr>
            <a:spLocks noGrp="1"/>
          </p:cNvSpPr>
          <p:nvPr>
            <p:ph type="sldNum" sz="quarter" idx="12"/>
          </p:nvPr>
        </p:nvSpPr>
        <p:spPr/>
        <p:txBody>
          <a:bodyPr/>
          <a:lstStyle/>
          <a:p>
            <a:fld id="{5DD17A0F-4821-4802-8EF4-96BC11F9F858}" type="slidenum">
              <a:rPr lang="en-US" smtClean="0"/>
              <a:t>14</a:t>
            </a:fld>
            <a:endParaRPr lang="en-US"/>
          </a:p>
        </p:txBody>
      </p:sp>
    </p:spTree>
    <p:extLst>
      <p:ext uri="{BB962C8B-B14F-4D97-AF65-F5344CB8AC3E}">
        <p14:creationId xmlns:p14="http://schemas.microsoft.com/office/powerpoint/2010/main" val="213909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6C8C-7101-E2BA-7AFB-D3795017BEF9}"/>
              </a:ext>
            </a:extLst>
          </p:cNvPr>
          <p:cNvSpPr>
            <a:spLocks noGrp="1"/>
          </p:cNvSpPr>
          <p:nvPr>
            <p:ph type="title"/>
          </p:nvPr>
        </p:nvSpPr>
        <p:spPr>
          <a:xfrm>
            <a:off x="1828800" y="277459"/>
            <a:ext cx="7239000" cy="807156"/>
          </a:xfrm>
        </p:spPr>
        <p:txBody>
          <a:bodyPr/>
          <a:lstStyle/>
          <a:p>
            <a:r>
              <a:rPr lang="en-US" dirty="0"/>
              <a:t>Final Thoughts</a:t>
            </a:r>
          </a:p>
        </p:txBody>
      </p:sp>
      <p:sp>
        <p:nvSpPr>
          <p:cNvPr id="3" name="Content Placeholder 2">
            <a:extLst>
              <a:ext uri="{FF2B5EF4-FFF2-40B4-BE49-F238E27FC236}">
                <a16:creationId xmlns:a16="http://schemas.microsoft.com/office/drawing/2014/main" id="{E28A9843-6E40-25B0-D18F-C679D2B7319D}"/>
              </a:ext>
            </a:extLst>
          </p:cNvPr>
          <p:cNvSpPr>
            <a:spLocks noGrp="1"/>
          </p:cNvSpPr>
          <p:nvPr>
            <p:ph idx="1"/>
          </p:nvPr>
        </p:nvSpPr>
        <p:spPr>
          <a:xfrm>
            <a:off x="1828800" y="1286933"/>
            <a:ext cx="7239000" cy="4890030"/>
          </a:xfrm>
        </p:spPr>
        <p:txBody>
          <a:bodyPr>
            <a:normAutofit/>
            <a:scene3d>
              <a:camera prst="orthographicFront"/>
              <a:lightRig rig="soft" dir="t"/>
            </a:scene3d>
            <a:sp3d extrusionH="38100" prstMaterial="dkEdge">
              <a:bevelT w="38100" h="38100"/>
              <a:extrusionClr>
                <a:schemeClr val="accent1">
                  <a:lumMod val="60000"/>
                  <a:lumOff val="40000"/>
                </a:schemeClr>
              </a:extrusionClr>
              <a:contourClr>
                <a:schemeClr val="bg2">
                  <a:lumMod val="25000"/>
                </a:schemeClr>
              </a:contourClr>
            </a:sp3d>
          </a:bodyPr>
          <a:lstStyle/>
          <a:p>
            <a:r>
              <a:rPr lang="en-US" sz="2400" dirty="0"/>
              <a:t>Whether you build trust and rapport, share canned statements, ignore and demonstrate indifference, or are overtly/covertly invalidating with the survivor victim of homicide – </a:t>
            </a:r>
            <a:r>
              <a:rPr lang="en-US" sz="2400" b="1" dirty="0"/>
              <a:t>they will never forget</a:t>
            </a:r>
            <a:r>
              <a:rPr lang="en-US" sz="2400" dirty="0"/>
              <a:t>!</a:t>
            </a:r>
          </a:p>
          <a:p>
            <a:endParaRPr lang="en-US" sz="2400" dirty="0"/>
          </a:p>
          <a:p>
            <a:r>
              <a:rPr lang="en-US" sz="2400" b="1" dirty="0">
                <a:gradFill>
                  <a:gsLst>
                    <a:gs pos="34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gradFill>
              </a:rPr>
              <a:t>May that memory be a positive force in every survivor’s trauma and grief healing because of YOUR professionalism and the respect, dignity, fairness and honesty you demonstrated to them.</a:t>
            </a:r>
          </a:p>
          <a:p>
            <a:endParaRPr lang="en-US" sz="2400" b="1" dirty="0">
              <a:gradFill>
                <a:gsLst>
                  <a:gs pos="34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gradFill>
            </a:endParaRPr>
          </a:p>
          <a:p>
            <a:r>
              <a:rPr lang="en-US" sz="2400" b="1" dirty="0">
                <a:gradFill>
                  <a:gsLst>
                    <a:gs pos="34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600000" scaled="0"/>
                </a:gradFill>
              </a:rPr>
              <a:t>Questions?  </a:t>
            </a:r>
          </a:p>
        </p:txBody>
      </p:sp>
      <p:sp>
        <p:nvSpPr>
          <p:cNvPr id="5" name="Slide Number Placeholder 4">
            <a:extLst>
              <a:ext uri="{FF2B5EF4-FFF2-40B4-BE49-F238E27FC236}">
                <a16:creationId xmlns:a16="http://schemas.microsoft.com/office/drawing/2014/main" id="{EF65477E-76DF-50C2-CF47-BB7BD8E7279B}"/>
              </a:ext>
            </a:extLst>
          </p:cNvPr>
          <p:cNvSpPr>
            <a:spLocks noGrp="1"/>
          </p:cNvSpPr>
          <p:nvPr>
            <p:ph type="sldNum" sz="quarter" idx="12"/>
          </p:nvPr>
        </p:nvSpPr>
        <p:spPr/>
        <p:txBody>
          <a:bodyPr/>
          <a:lstStyle/>
          <a:p>
            <a:fld id="{5DD17A0F-4821-4802-8EF4-96BC11F9F858}" type="slidenum">
              <a:rPr lang="en-US" smtClean="0"/>
              <a:t>15</a:t>
            </a:fld>
            <a:endParaRPr lang="en-US"/>
          </a:p>
        </p:txBody>
      </p:sp>
    </p:spTree>
    <p:extLst>
      <p:ext uri="{BB962C8B-B14F-4D97-AF65-F5344CB8AC3E}">
        <p14:creationId xmlns:p14="http://schemas.microsoft.com/office/powerpoint/2010/main" val="44539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E68B5-4E24-3873-1FA4-BB97C4E91B8A}"/>
              </a:ext>
            </a:extLst>
          </p:cNvPr>
          <p:cNvSpPr>
            <a:spLocks noGrp="1"/>
          </p:cNvSpPr>
          <p:nvPr>
            <p:ph type="title"/>
          </p:nvPr>
        </p:nvSpPr>
        <p:spPr/>
        <p:txBody>
          <a:bodyPr/>
          <a:lstStyle/>
          <a:p>
            <a:r>
              <a:rPr lang="en-US" b="1" dirty="0"/>
              <a:t>Thank You for Participating</a:t>
            </a:r>
            <a:endParaRPr lang="en-US" dirty="0"/>
          </a:p>
        </p:txBody>
      </p:sp>
      <p:sp>
        <p:nvSpPr>
          <p:cNvPr id="3" name="Content Placeholder 2">
            <a:extLst>
              <a:ext uri="{FF2B5EF4-FFF2-40B4-BE49-F238E27FC236}">
                <a16:creationId xmlns:a16="http://schemas.microsoft.com/office/drawing/2014/main" id="{9023FA2F-9EF0-A24F-A264-394F6B846F46}"/>
              </a:ext>
            </a:extLst>
          </p:cNvPr>
          <p:cNvSpPr>
            <a:spLocks noGrp="1"/>
          </p:cNvSpPr>
          <p:nvPr>
            <p:ph idx="1"/>
          </p:nvPr>
        </p:nvSpPr>
        <p:spPr/>
        <p:txBody>
          <a:bodyPr/>
          <a:lstStyle/>
          <a:p>
            <a:r>
              <a:rPr lang="en-US" dirty="0"/>
              <a:t>Arizona Crime Victim Rights Law Group</a:t>
            </a:r>
          </a:p>
          <a:p>
            <a:pPr lvl="1"/>
            <a:r>
              <a:rPr lang="en-US" dirty="0"/>
              <a:t>480-946-0832</a:t>
            </a:r>
          </a:p>
          <a:p>
            <a:r>
              <a:rPr lang="en-US" dirty="0"/>
              <a:t>Randall Udelman</a:t>
            </a:r>
          </a:p>
          <a:p>
            <a:pPr lvl="1"/>
            <a:r>
              <a:rPr lang="en-US" dirty="0">
                <a:hlinkClick r:id="rId2"/>
              </a:rPr>
              <a:t>rudelman@azvictimrights.org</a:t>
            </a:r>
            <a:endParaRPr lang="en-US" dirty="0"/>
          </a:p>
          <a:p>
            <a:r>
              <a:rPr lang="en-US" dirty="0"/>
              <a:t>Colleen Hendricks</a:t>
            </a:r>
          </a:p>
          <a:p>
            <a:pPr lvl="1"/>
            <a:r>
              <a:rPr lang="en-US" dirty="0">
                <a:hlinkClick r:id="rId3"/>
              </a:rPr>
              <a:t>chendricks@azvictimrights.org</a:t>
            </a:r>
            <a:endParaRPr lang="en-US" dirty="0"/>
          </a:p>
          <a:p>
            <a:r>
              <a:rPr lang="en-US" dirty="0"/>
              <a:t>Dan Levey</a:t>
            </a:r>
          </a:p>
          <a:p>
            <a:pPr lvl="1"/>
            <a:r>
              <a:rPr lang="en-US" dirty="0">
                <a:hlinkClick r:id="rId4"/>
              </a:rPr>
              <a:t>dlevey@azvictimrights.org</a:t>
            </a:r>
            <a:endParaRPr lang="en-US" dirty="0"/>
          </a:p>
          <a:p>
            <a:pPr lvl="1"/>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6B1DA25B-235A-CD35-1756-BACCCCE65515}"/>
              </a:ext>
            </a:extLst>
          </p:cNvPr>
          <p:cNvSpPr>
            <a:spLocks noGrp="1"/>
          </p:cNvSpPr>
          <p:nvPr>
            <p:ph type="sldNum" sz="quarter" idx="12"/>
          </p:nvPr>
        </p:nvSpPr>
        <p:spPr/>
        <p:txBody>
          <a:bodyPr/>
          <a:lstStyle/>
          <a:p>
            <a:fld id="{5DD17A0F-4821-4802-8EF4-96BC11F9F858}" type="slidenum">
              <a:rPr lang="en-US" smtClean="0"/>
              <a:t>16</a:t>
            </a:fld>
            <a:endParaRPr lang="en-US"/>
          </a:p>
        </p:txBody>
      </p:sp>
    </p:spTree>
    <p:extLst>
      <p:ext uri="{BB962C8B-B14F-4D97-AF65-F5344CB8AC3E}">
        <p14:creationId xmlns:p14="http://schemas.microsoft.com/office/powerpoint/2010/main" val="79271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a:t>Trauma</a:t>
            </a:r>
          </a:p>
          <a:p>
            <a:r>
              <a:rPr lang="en-US" dirty="0"/>
              <a:t>How Victims May Present  </a:t>
            </a:r>
          </a:p>
          <a:p>
            <a:r>
              <a:rPr lang="en-US" dirty="0"/>
              <a:t>Survivor Victim Concerns</a:t>
            </a:r>
          </a:p>
          <a:p>
            <a:r>
              <a:rPr lang="en-US" dirty="0"/>
              <a:t>Planning Ahead</a:t>
            </a:r>
          </a:p>
          <a:p>
            <a:pPr lvl="1"/>
            <a:r>
              <a:rPr lang="en-US" dirty="0"/>
              <a:t>Knowing Your Agency</a:t>
            </a:r>
          </a:p>
          <a:p>
            <a:pPr lvl="1"/>
            <a:r>
              <a:rPr lang="en-US" dirty="0"/>
              <a:t>Being Prepared</a:t>
            </a:r>
          </a:p>
          <a:p>
            <a:pPr lvl="1"/>
            <a:r>
              <a:rPr lang="en-US" dirty="0"/>
              <a:t>Set Up for Success</a:t>
            </a:r>
          </a:p>
          <a:p>
            <a:r>
              <a:rPr lang="en-US" dirty="0"/>
              <a:t>The First Meeting With Victim(s)</a:t>
            </a:r>
          </a:p>
          <a:p>
            <a:r>
              <a:rPr lang="en-US" dirty="0"/>
              <a:t>Helpful Communication</a:t>
            </a:r>
          </a:p>
        </p:txBody>
      </p:sp>
      <p:sp>
        <p:nvSpPr>
          <p:cNvPr id="7" name="Title 6"/>
          <p:cNvSpPr>
            <a:spLocks noGrp="1"/>
          </p:cNvSpPr>
          <p:nvPr>
            <p:ph type="title"/>
          </p:nvPr>
        </p:nvSpPr>
        <p:spPr/>
        <p:txBody>
          <a:bodyPr/>
          <a:lstStyle/>
          <a:p>
            <a:r>
              <a:rPr lang="en-US" b="1" dirty="0"/>
              <a:t>Agenda</a:t>
            </a:r>
          </a:p>
        </p:txBody>
      </p:sp>
    </p:spTree>
    <p:extLst>
      <p:ext uri="{BB962C8B-B14F-4D97-AF65-F5344CB8AC3E}">
        <p14:creationId xmlns:p14="http://schemas.microsoft.com/office/powerpoint/2010/main" val="3700376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5550D-89E7-D0F1-8597-FE336E7135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FE6CDF-AD13-5A4D-0552-D17509BF36C9}"/>
              </a:ext>
            </a:extLst>
          </p:cNvPr>
          <p:cNvSpPr txBox="1"/>
          <p:nvPr/>
        </p:nvSpPr>
        <p:spPr>
          <a:xfrm>
            <a:off x="299157" y="162467"/>
            <a:ext cx="8382852" cy="523220"/>
          </a:xfrm>
          <a:prstGeom prst="rect">
            <a:avLst/>
          </a:prstGeom>
          <a:noFill/>
        </p:spPr>
        <p:txBody>
          <a:bodyPr wrap="square">
            <a:spAutoFit/>
            <a:scene3d>
              <a:camera prst="orthographicFront"/>
              <a:lightRig rig="freezing" dir="t"/>
            </a:scene3d>
            <a:sp3d extrusionH="57150" prstMaterial="dkEdge">
              <a:bevelT w="38100" h="38100"/>
              <a:bevelB w="38100" h="38100"/>
            </a:sp3d>
          </a:bodyPr>
          <a:lstStyle/>
          <a:p>
            <a:r>
              <a:rPr lang="en-US" sz="2800" b="1" dirty="0">
                <a:gradFill>
                  <a:gsLst>
                    <a:gs pos="0">
                      <a:schemeClr val="accent1">
                        <a:lumMod val="75000"/>
                        <a:alpha val="5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Pr>
              <a:t>Possible Victim Survivor Trauma Experiences</a:t>
            </a:r>
          </a:p>
        </p:txBody>
      </p:sp>
      <p:pic>
        <p:nvPicPr>
          <p:cNvPr id="4" name="Picture 30" descr="Free Crime Scene Do Not Cross Signage Stock Photo">
            <a:extLst>
              <a:ext uri="{FF2B5EF4-FFF2-40B4-BE49-F238E27FC236}">
                <a16:creationId xmlns:a16="http://schemas.microsoft.com/office/drawing/2014/main" id="{25BDCDEE-211B-F63B-646B-5FE58DF12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53929">
            <a:off x="592412" y="1128938"/>
            <a:ext cx="1685245" cy="11223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4" descr="Free A Woman Wearing Red Outfit Reporting in a Crime Scene Stock Photo">
            <a:extLst>
              <a:ext uri="{FF2B5EF4-FFF2-40B4-BE49-F238E27FC236}">
                <a16:creationId xmlns:a16="http://schemas.microsoft.com/office/drawing/2014/main" id="{19354BFC-B50A-7EFD-A93B-930C6EA6C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1948">
            <a:off x="2687212" y="1184955"/>
            <a:ext cx="1820139" cy="12122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emergency room free">
            <a:extLst>
              <a:ext uri="{FF2B5EF4-FFF2-40B4-BE49-F238E27FC236}">
                <a16:creationId xmlns:a16="http://schemas.microsoft.com/office/drawing/2014/main" id="{ADBD5487-96F8-1261-2287-2954610E4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53202">
            <a:off x="4778688" y="1423056"/>
            <a:ext cx="1646785" cy="10292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family at a funeral - funeral photos stock pictures, royalty-free photos &amp; images">
            <a:extLst>
              <a:ext uri="{FF2B5EF4-FFF2-40B4-BE49-F238E27FC236}">
                <a16:creationId xmlns:a16="http://schemas.microsoft.com/office/drawing/2014/main" id="{21E7B2B9-9EDF-B872-4290-EAE5780B6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03091">
            <a:off x="3135600" y="2841052"/>
            <a:ext cx="1802753" cy="12283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6" descr="Free Man in Gray Jacket Looking at the Items on the Wall Stock Photo">
            <a:extLst>
              <a:ext uri="{FF2B5EF4-FFF2-40B4-BE49-F238E27FC236}">
                <a16:creationId xmlns:a16="http://schemas.microsoft.com/office/drawing/2014/main" id="{DBC2A934-22E0-A71A-16CD-51A8A41E6C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72260">
            <a:off x="6297821" y="4772143"/>
            <a:ext cx="2212475" cy="14735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ouston, Texas: Autopsy Report At Harris County Medical Examiner Office's Morgue.">
            <a:extLst>
              <a:ext uri="{FF2B5EF4-FFF2-40B4-BE49-F238E27FC236}">
                <a16:creationId xmlns:a16="http://schemas.microsoft.com/office/drawing/2014/main" id="{8E2D653C-C3B8-3DC6-6202-68BC4377E9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67016">
            <a:off x="5771699" y="2804877"/>
            <a:ext cx="1936799" cy="13006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Image result for free home foreclosure sign photo">
            <a:extLst>
              <a:ext uri="{FF2B5EF4-FFF2-40B4-BE49-F238E27FC236}">
                <a16:creationId xmlns:a16="http://schemas.microsoft.com/office/drawing/2014/main" id="{63C3668D-FB26-8C8D-86B5-E4D3FC9DAA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69771">
            <a:off x="3434397" y="4764777"/>
            <a:ext cx="2003987" cy="13722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2" descr="police officer making an arrest - arrest photos stock pictures, royalty-free photos &amp; images">
            <a:extLst>
              <a:ext uri="{FF2B5EF4-FFF2-40B4-BE49-F238E27FC236}">
                <a16:creationId xmlns:a16="http://schemas.microsoft.com/office/drawing/2014/main" id="{1F88984E-8C6F-86C5-EFB1-E492ACB020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218329">
            <a:off x="503398" y="4867392"/>
            <a:ext cx="2262830" cy="12830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ree photos of grieving family">
            <a:extLst>
              <a:ext uri="{FF2B5EF4-FFF2-40B4-BE49-F238E27FC236}">
                <a16:creationId xmlns:a16="http://schemas.microsoft.com/office/drawing/2014/main" id="{1BF3E8A1-736D-861A-483F-ADCF3C9D4E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230">
            <a:off x="478476" y="2870552"/>
            <a:ext cx="1858030" cy="12408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e photos of police death notification">
            <a:extLst>
              <a:ext uri="{FF2B5EF4-FFF2-40B4-BE49-F238E27FC236}">
                <a16:creationId xmlns:a16="http://schemas.microsoft.com/office/drawing/2014/main" id="{D4388C78-EB39-880C-3056-90A61EACC7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995476">
            <a:off x="6876982" y="941355"/>
            <a:ext cx="1847367" cy="13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3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69C02-CB8D-107E-1DAD-95727B7AC2C7}"/>
              </a:ext>
            </a:extLst>
          </p:cNvPr>
          <p:cNvSpPr>
            <a:spLocks noGrp="1"/>
          </p:cNvSpPr>
          <p:nvPr>
            <p:ph type="title"/>
          </p:nvPr>
        </p:nvSpPr>
        <p:spPr>
          <a:xfrm>
            <a:off x="1847144" y="246722"/>
            <a:ext cx="7239000" cy="711200"/>
          </a:xfrm>
        </p:spPr>
        <p:txBody>
          <a:bodyPr>
            <a:normAutofit/>
          </a:bodyPr>
          <a:lstStyle/>
          <a:p>
            <a:r>
              <a:rPr lang="en-US" sz="3200" b="1" dirty="0"/>
              <a:t>Grief Process – No Typical “Process”</a:t>
            </a:r>
          </a:p>
        </p:txBody>
      </p:sp>
      <p:sp>
        <p:nvSpPr>
          <p:cNvPr id="3" name="Content Placeholder 2">
            <a:extLst>
              <a:ext uri="{FF2B5EF4-FFF2-40B4-BE49-F238E27FC236}">
                <a16:creationId xmlns:a16="http://schemas.microsoft.com/office/drawing/2014/main" id="{0EA2F83C-043F-AECB-BBC0-B6AD2F5CE45C}"/>
              </a:ext>
            </a:extLst>
          </p:cNvPr>
          <p:cNvSpPr>
            <a:spLocks noGrp="1"/>
          </p:cNvSpPr>
          <p:nvPr>
            <p:ph idx="1"/>
          </p:nvPr>
        </p:nvSpPr>
        <p:spPr>
          <a:xfrm>
            <a:off x="1975555" y="1219199"/>
            <a:ext cx="6869289" cy="4957763"/>
          </a:xfrm>
        </p:spPr>
        <p:txBody>
          <a:bodyPr>
            <a:normAutofit/>
          </a:bodyPr>
          <a:lstStyle/>
          <a:p>
            <a:r>
              <a:rPr lang="en-US" sz="2400" dirty="0"/>
              <a:t>5 stages of grief:  Denial, Anger, Bargaining, Depression, Acceptance</a:t>
            </a:r>
          </a:p>
          <a:p>
            <a:r>
              <a:rPr lang="en-US" sz="2400" dirty="0"/>
              <a:t>Elizabeth Kubler Ross, </a:t>
            </a:r>
            <a:r>
              <a:rPr lang="en-US" sz="2400" i="1" dirty="0"/>
              <a:t>On Grief and Grieving</a:t>
            </a:r>
          </a:p>
          <a:p>
            <a:pPr lvl="1"/>
            <a:r>
              <a:rPr lang="en-US" sz="2400" i="1" dirty="0"/>
              <a:t>“The stages have evolved since their introduction, and have been very misunderstood over the past three decades.  They were not meant to help tuck messy emotions into neat packages.  They are responses to loss that many people have, but there is not a typical response to loss, as there is not typical loss.  Our grief is as individual as our lives.  Not everyone goes through all of them or goes in a prescribed order.”</a:t>
            </a:r>
          </a:p>
        </p:txBody>
      </p:sp>
      <p:sp>
        <p:nvSpPr>
          <p:cNvPr id="5" name="Slide Number Placeholder 4">
            <a:extLst>
              <a:ext uri="{FF2B5EF4-FFF2-40B4-BE49-F238E27FC236}">
                <a16:creationId xmlns:a16="http://schemas.microsoft.com/office/drawing/2014/main" id="{5620EB3E-6E0A-3206-72C1-2242F1CDAEA7}"/>
              </a:ext>
            </a:extLst>
          </p:cNvPr>
          <p:cNvSpPr>
            <a:spLocks noGrp="1"/>
          </p:cNvSpPr>
          <p:nvPr>
            <p:ph type="sldNum" sz="quarter" idx="12"/>
          </p:nvPr>
        </p:nvSpPr>
        <p:spPr/>
        <p:txBody>
          <a:bodyPr/>
          <a:lstStyle/>
          <a:p>
            <a:fld id="{5DD17A0F-4821-4802-8EF4-96BC11F9F858}" type="slidenum">
              <a:rPr lang="en-US" smtClean="0"/>
              <a:t>4</a:t>
            </a:fld>
            <a:endParaRPr lang="en-US"/>
          </a:p>
        </p:txBody>
      </p:sp>
    </p:spTree>
    <p:extLst>
      <p:ext uri="{BB962C8B-B14F-4D97-AF65-F5344CB8AC3E}">
        <p14:creationId xmlns:p14="http://schemas.microsoft.com/office/powerpoint/2010/main" val="13604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6A15-6D1E-6403-0A8C-0A0CB38EDCF2}"/>
              </a:ext>
            </a:extLst>
          </p:cNvPr>
          <p:cNvSpPr>
            <a:spLocks noGrp="1"/>
          </p:cNvSpPr>
          <p:nvPr>
            <p:ph type="title"/>
          </p:nvPr>
        </p:nvSpPr>
        <p:spPr>
          <a:xfrm>
            <a:off x="1828800" y="152400"/>
            <a:ext cx="7239000" cy="722489"/>
          </a:xfrm>
        </p:spPr>
        <p:txBody>
          <a:bodyPr>
            <a:noAutofit/>
          </a:bodyPr>
          <a:lstStyle/>
          <a:p>
            <a:r>
              <a:rPr lang="en-US" sz="3200" b="1" dirty="0"/>
              <a:t>How Survivor Grief “Feelings” May Present</a:t>
            </a:r>
          </a:p>
        </p:txBody>
      </p:sp>
      <p:sp>
        <p:nvSpPr>
          <p:cNvPr id="3" name="Content Placeholder 2">
            <a:extLst>
              <a:ext uri="{FF2B5EF4-FFF2-40B4-BE49-F238E27FC236}">
                <a16:creationId xmlns:a16="http://schemas.microsoft.com/office/drawing/2014/main" id="{7FC26376-FB90-FCBE-AFDF-140FEB5A1E47}"/>
              </a:ext>
            </a:extLst>
          </p:cNvPr>
          <p:cNvSpPr>
            <a:spLocks noGrp="1"/>
          </p:cNvSpPr>
          <p:nvPr>
            <p:ph sz="half" idx="1"/>
          </p:nvPr>
        </p:nvSpPr>
        <p:spPr>
          <a:xfrm>
            <a:off x="1885244" y="1326443"/>
            <a:ext cx="3550356" cy="4850520"/>
          </a:xfrm>
        </p:spPr>
        <p:txBody>
          <a:bodyPr>
            <a:normAutofit/>
          </a:bodyPr>
          <a:lstStyle/>
          <a:p>
            <a:r>
              <a:rPr lang="en-US" sz="2000" dirty="0"/>
              <a:t>Helpless and Hopeless</a:t>
            </a:r>
          </a:p>
          <a:p>
            <a:r>
              <a:rPr lang="en-US" sz="2000" dirty="0"/>
              <a:t>Irritated to Raging</a:t>
            </a:r>
          </a:p>
          <a:p>
            <a:r>
              <a:rPr lang="en-US" sz="2000" dirty="0"/>
              <a:t>Isolated</a:t>
            </a:r>
          </a:p>
          <a:p>
            <a:r>
              <a:rPr lang="en-US" sz="2000" dirty="0"/>
              <a:t>Nobody Cares</a:t>
            </a:r>
          </a:p>
          <a:p>
            <a:r>
              <a:rPr lang="en-US" sz="2000" dirty="0"/>
              <a:t>Guilt Ridden</a:t>
            </a:r>
          </a:p>
          <a:p>
            <a:r>
              <a:rPr lang="en-US" sz="2000" dirty="0"/>
              <a:t>Blaming and Shaming</a:t>
            </a:r>
          </a:p>
          <a:p>
            <a:r>
              <a:rPr lang="en-US" sz="2000" dirty="0"/>
              <a:t>Overwhelmed</a:t>
            </a:r>
          </a:p>
          <a:p>
            <a:r>
              <a:rPr lang="en-US" sz="2000" dirty="0"/>
              <a:t>Confused</a:t>
            </a:r>
          </a:p>
          <a:p>
            <a:r>
              <a:rPr lang="en-US" sz="2000" dirty="0"/>
              <a:t>Sad or Depressed</a:t>
            </a:r>
          </a:p>
          <a:p>
            <a:r>
              <a:rPr lang="en-US" sz="2000" dirty="0"/>
              <a:t>Demanding</a:t>
            </a:r>
          </a:p>
          <a:p>
            <a:r>
              <a:rPr lang="en-US" sz="2000" dirty="0"/>
              <a:t>Medicated</a:t>
            </a:r>
          </a:p>
        </p:txBody>
      </p:sp>
      <p:sp>
        <p:nvSpPr>
          <p:cNvPr id="4" name="Content Placeholder 3">
            <a:extLst>
              <a:ext uri="{FF2B5EF4-FFF2-40B4-BE49-F238E27FC236}">
                <a16:creationId xmlns:a16="http://schemas.microsoft.com/office/drawing/2014/main" id="{4B3C29FA-8269-2C11-82B1-C76E19AAD9AC}"/>
              </a:ext>
            </a:extLst>
          </p:cNvPr>
          <p:cNvSpPr>
            <a:spLocks noGrp="1"/>
          </p:cNvSpPr>
          <p:nvPr>
            <p:ph sz="half" idx="2"/>
          </p:nvPr>
        </p:nvSpPr>
        <p:spPr>
          <a:xfrm>
            <a:off x="5461000" y="1326444"/>
            <a:ext cx="3606800" cy="4850519"/>
          </a:xfrm>
        </p:spPr>
        <p:txBody>
          <a:bodyPr>
            <a:normAutofit/>
          </a:bodyPr>
          <a:lstStyle/>
          <a:p>
            <a:r>
              <a:rPr lang="en-US" sz="2000" dirty="0"/>
              <a:t>    Quiet to Can’t Stop Talking</a:t>
            </a:r>
          </a:p>
          <a:p>
            <a:r>
              <a:rPr lang="en-US" sz="2000" dirty="0"/>
              <a:t>    Fixated</a:t>
            </a:r>
          </a:p>
          <a:p>
            <a:r>
              <a:rPr lang="en-US" sz="2000" dirty="0"/>
              <a:t>    Dismissive</a:t>
            </a:r>
          </a:p>
          <a:p>
            <a:r>
              <a:rPr lang="en-US" sz="2000" dirty="0"/>
              <a:t>    Fearful</a:t>
            </a:r>
          </a:p>
          <a:p>
            <a:r>
              <a:rPr lang="en-US" sz="2000" dirty="0"/>
              <a:t>    Controlling</a:t>
            </a:r>
          </a:p>
          <a:p>
            <a:r>
              <a:rPr lang="en-US" sz="2000" dirty="0"/>
              <a:t>    Frustrated</a:t>
            </a:r>
          </a:p>
          <a:p>
            <a:r>
              <a:rPr lang="en-US" sz="2000" dirty="0"/>
              <a:t>    Inattentive</a:t>
            </a:r>
          </a:p>
          <a:p>
            <a:r>
              <a:rPr lang="en-US" sz="2000" dirty="0"/>
              <a:t>    Uninterested</a:t>
            </a:r>
          </a:p>
          <a:p>
            <a:r>
              <a:rPr lang="en-US" sz="2000" dirty="0"/>
              <a:t>    Clueless</a:t>
            </a:r>
          </a:p>
          <a:p>
            <a:r>
              <a:rPr lang="en-US" sz="2000" dirty="0"/>
              <a:t>    Burdened</a:t>
            </a:r>
          </a:p>
          <a:p>
            <a:r>
              <a:rPr lang="en-US" sz="2000" dirty="0"/>
              <a:t>    Talks About Suicide </a:t>
            </a:r>
          </a:p>
        </p:txBody>
      </p:sp>
      <p:sp>
        <p:nvSpPr>
          <p:cNvPr id="6" name="Slide Number Placeholder 5">
            <a:extLst>
              <a:ext uri="{FF2B5EF4-FFF2-40B4-BE49-F238E27FC236}">
                <a16:creationId xmlns:a16="http://schemas.microsoft.com/office/drawing/2014/main" id="{15E20B6C-CC0B-6636-A6AE-1BF5E3E49CC3}"/>
              </a:ext>
            </a:extLst>
          </p:cNvPr>
          <p:cNvSpPr>
            <a:spLocks noGrp="1"/>
          </p:cNvSpPr>
          <p:nvPr>
            <p:ph type="sldNum" sz="quarter" idx="12"/>
          </p:nvPr>
        </p:nvSpPr>
        <p:spPr/>
        <p:txBody>
          <a:bodyPr/>
          <a:lstStyle/>
          <a:p>
            <a:fld id="{5DD17A0F-4821-4802-8EF4-96BC11F9F858}" type="slidenum">
              <a:rPr lang="en-US" smtClean="0"/>
              <a:t>5</a:t>
            </a:fld>
            <a:endParaRPr lang="en-US" dirty="0"/>
          </a:p>
        </p:txBody>
      </p:sp>
    </p:spTree>
    <p:extLst>
      <p:ext uri="{BB962C8B-B14F-4D97-AF65-F5344CB8AC3E}">
        <p14:creationId xmlns:p14="http://schemas.microsoft.com/office/powerpoint/2010/main" val="8513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B179-BF35-7DA2-62F2-95AF004E28B9}"/>
              </a:ext>
            </a:extLst>
          </p:cNvPr>
          <p:cNvSpPr>
            <a:spLocks noGrp="1"/>
          </p:cNvSpPr>
          <p:nvPr>
            <p:ph type="title"/>
          </p:nvPr>
        </p:nvSpPr>
        <p:spPr/>
        <p:txBody>
          <a:bodyPr/>
          <a:lstStyle/>
          <a:p>
            <a:r>
              <a:rPr lang="en-US" b="1" dirty="0"/>
              <a:t>Survivor Concerns</a:t>
            </a:r>
          </a:p>
        </p:txBody>
      </p:sp>
      <p:sp>
        <p:nvSpPr>
          <p:cNvPr id="3" name="Content Placeholder 2">
            <a:extLst>
              <a:ext uri="{FF2B5EF4-FFF2-40B4-BE49-F238E27FC236}">
                <a16:creationId xmlns:a16="http://schemas.microsoft.com/office/drawing/2014/main" id="{13A1D28E-A6CA-C064-1264-64C1050F87FB}"/>
              </a:ext>
            </a:extLst>
          </p:cNvPr>
          <p:cNvSpPr>
            <a:spLocks noGrp="1"/>
          </p:cNvSpPr>
          <p:nvPr>
            <p:ph idx="1"/>
          </p:nvPr>
        </p:nvSpPr>
        <p:spPr>
          <a:xfrm>
            <a:off x="1828800" y="936978"/>
            <a:ext cx="7239000" cy="5501261"/>
          </a:xfrm>
        </p:spPr>
        <p:txBody>
          <a:bodyPr>
            <a:normAutofit lnSpcReduction="10000"/>
          </a:bodyPr>
          <a:lstStyle/>
          <a:p>
            <a:endParaRPr lang="en-US" sz="2400" dirty="0"/>
          </a:p>
          <a:p>
            <a:r>
              <a:rPr lang="en-US" sz="2400" dirty="0"/>
              <a:t>Public sympathy for perpetrators of crime.</a:t>
            </a:r>
          </a:p>
          <a:p>
            <a:r>
              <a:rPr lang="en-US" sz="2400" dirty="0"/>
              <a:t>Disparities in the judicial system.</a:t>
            </a:r>
          </a:p>
          <a:p>
            <a:r>
              <a:rPr lang="en-US" sz="2400" dirty="0"/>
              <a:t>Leniency of murder sentencing.</a:t>
            </a:r>
          </a:p>
          <a:p>
            <a:r>
              <a:rPr lang="en-US" sz="2400" dirty="0"/>
              <a:t>The Death Penalty.</a:t>
            </a:r>
          </a:p>
          <a:p>
            <a:r>
              <a:rPr lang="en-US" sz="2400" dirty="0"/>
              <a:t>Plea bargains.</a:t>
            </a:r>
          </a:p>
          <a:p>
            <a:r>
              <a:rPr lang="en-US" sz="2400" dirty="0"/>
              <a:t>Sensational and inaccurate media coverage.</a:t>
            </a:r>
          </a:p>
          <a:p>
            <a:r>
              <a:rPr lang="en-US" sz="2400" dirty="0"/>
              <a:t>Lack of information about the case. </a:t>
            </a:r>
          </a:p>
          <a:p>
            <a:r>
              <a:rPr lang="en-US" sz="2400" dirty="0"/>
              <a:t>It’s just a job for the prosecutor.</a:t>
            </a:r>
          </a:p>
          <a:p>
            <a:r>
              <a:rPr lang="en-US" sz="2400" dirty="0"/>
              <a:t>Judge, prosecutor, advocate and defense attorney rotations.</a:t>
            </a:r>
          </a:p>
          <a:p>
            <a:r>
              <a:rPr lang="en-US" sz="2400" dirty="0"/>
              <a:t>The endless wait.</a:t>
            </a:r>
          </a:p>
          <a:p>
            <a:r>
              <a:rPr lang="en-US" sz="2400" dirty="0"/>
              <a:t>Return of personal property of the victim.</a:t>
            </a:r>
          </a:p>
        </p:txBody>
      </p:sp>
      <p:sp>
        <p:nvSpPr>
          <p:cNvPr id="5" name="Slide Number Placeholder 4">
            <a:extLst>
              <a:ext uri="{FF2B5EF4-FFF2-40B4-BE49-F238E27FC236}">
                <a16:creationId xmlns:a16="http://schemas.microsoft.com/office/drawing/2014/main" id="{91D4BCF2-4BCF-0E6C-0B34-248F8ED5E514}"/>
              </a:ext>
            </a:extLst>
          </p:cNvPr>
          <p:cNvSpPr>
            <a:spLocks noGrp="1"/>
          </p:cNvSpPr>
          <p:nvPr>
            <p:ph type="sldNum" sz="quarter" idx="12"/>
          </p:nvPr>
        </p:nvSpPr>
        <p:spPr/>
        <p:txBody>
          <a:bodyPr/>
          <a:lstStyle/>
          <a:p>
            <a:fld id="{5DD17A0F-4821-4802-8EF4-96BC11F9F858}" type="slidenum">
              <a:rPr lang="en-US" smtClean="0"/>
              <a:t>6</a:t>
            </a:fld>
            <a:endParaRPr lang="en-US"/>
          </a:p>
        </p:txBody>
      </p:sp>
    </p:spTree>
    <p:extLst>
      <p:ext uri="{BB962C8B-B14F-4D97-AF65-F5344CB8AC3E}">
        <p14:creationId xmlns:p14="http://schemas.microsoft.com/office/powerpoint/2010/main" val="275138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D64A-FB5F-0E1C-F713-581A4749C67E}"/>
              </a:ext>
            </a:extLst>
          </p:cNvPr>
          <p:cNvSpPr>
            <a:spLocks noGrp="1"/>
          </p:cNvSpPr>
          <p:nvPr>
            <p:ph type="title"/>
          </p:nvPr>
        </p:nvSpPr>
        <p:spPr/>
        <p:txBody>
          <a:bodyPr>
            <a:normAutofit fontScale="90000"/>
          </a:bodyPr>
          <a:lstStyle/>
          <a:p>
            <a:r>
              <a:rPr lang="en-US" dirty="0"/>
              <a:t>Victims Didn’t Have a Plan – You Can</a:t>
            </a:r>
            <a:br>
              <a:rPr lang="en-US" dirty="0"/>
            </a:br>
            <a:endParaRPr lang="en-US" dirty="0"/>
          </a:p>
        </p:txBody>
      </p:sp>
      <p:sp>
        <p:nvSpPr>
          <p:cNvPr id="3" name="Content Placeholder 2">
            <a:extLst>
              <a:ext uri="{FF2B5EF4-FFF2-40B4-BE49-F238E27FC236}">
                <a16:creationId xmlns:a16="http://schemas.microsoft.com/office/drawing/2014/main" id="{5A98F6A3-01BA-7CF8-4105-82FC1702C6FC}"/>
              </a:ext>
            </a:extLst>
          </p:cNvPr>
          <p:cNvSpPr>
            <a:spLocks noGrp="1"/>
          </p:cNvSpPr>
          <p:nvPr>
            <p:ph idx="1"/>
          </p:nvPr>
        </p:nvSpPr>
        <p:spPr>
          <a:xfrm>
            <a:off x="1828800" y="1066800"/>
            <a:ext cx="7239000" cy="5110163"/>
          </a:xfrm>
        </p:spPr>
        <p:txBody>
          <a:bodyPr>
            <a:normAutofit lnSpcReduction="10000"/>
          </a:bodyPr>
          <a:lstStyle/>
          <a:p>
            <a:r>
              <a:rPr lang="en-US" sz="2800" dirty="0"/>
              <a:t>Know your agency.</a:t>
            </a:r>
          </a:p>
          <a:p>
            <a:pPr marL="0" indent="0">
              <a:buNone/>
            </a:pPr>
            <a:endParaRPr lang="en-US" sz="2800" dirty="0"/>
          </a:p>
          <a:p>
            <a:pPr lvl="1"/>
            <a:r>
              <a:rPr lang="en-US" sz="2400" dirty="0"/>
              <a:t>Victim safe areas and how to access.</a:t>
            </a:r>
          </a:p>
          <a:p>
            <a:pPr lvl="1"/>
            <a:r>
              <a:rPr lang="en-US" sz="2400" dirty="0"/>
              <a:t>Do you have on-site assistance for a medical emergency?</a:t>
            </a:r>
          </a:p>
          <a:p>
            <a:pPr lvl="1"/>
            <a:r>
              <a:rPr lang="en-US" sz="2400" dirty="0"/>
              <a:t>Interpretation Services – who requests and when?</a:t>
            </a:r>
          </a:p>
          <a:p>
            <a:pPr lvl="1"/>
            <a:r>
              <a:rPr lang="en-US" sz="2400" dirty="0"/>
              <a:t>Can victims attend hearings virtually?</a:t>
            </a:r>
          </a:p>
          <a:p>
            <a:pPr lvl="1"/>
            <a:r>
              <a:rPr lang="en-US" sz="2400" dirty="0"/>
              <a:t>Is a wheelchair accessible if needed?</a:t>
            </a:r>
          </a:p>
          <a:p>
            <a:pPr lvl="1"/>
            <a:r>
              <a:rPr lang="en-US" sz="2400" dirty="0"/>
              <a:t>Does your Victim Compensation assist with travel expenses of 1</a:t>
            </a:r>
            <a:r>
              <a:rPr lang="en-US" sz="2400" baseline="30000" dirty="0"/>
              <a:t>st</a:t>
            </a:r>
            <a:r>
              <a:rPr lang="en-US" sz="2400" dirty="0"/>
              <a:t> or 2</a:t>
            </a:r>
            <a:r>
              <a:rPr lang="en-US" sz="2400" baseline="30000" dirty="0"/>
              <a:t>nd</a:t>
            </a:r>
            <a:r>
              <a:rPr lang="en-US" sz="2400" dirty="0"/>
              <a:t> degree victims?</a:t>
            </a:r>
          </a:p>
          <a:p>
            <a:pPr lvl="1"/>
            <a:r>
              <a:rPr lang="en-US" sz="2400" dirty="0"/>
              <a:t>Is communication between advocates and victims confidential?  </a:t>
            </a:r>
          </a:p>
          <a:p>
            <a:pPr lvl="1"/>
            <a:r>
              <a:rPr lang="en-US" sz="2400" dirty="0"/>
              <a:t>Confirm advocates are versed in discoverable v exculpatory disclosures?</a:t>
            </a:r>
          </a:p>
          <a:p>
            <a:pPr lvl="1"/>
            <a:endParaRPr lang="en-US" sz="2400" dirty="0"/>
          </a:p>
          <a:p>
            <a:pPr lvl="1"/>
            <a:endParaRPr lang="en-US" sz="2400" dirty="0"/>
          </a:p>
          <a:p>
            <a:pPr lvl="1"/>
            <a:endParaRPr lang="en-US" sz="2400" dirty="0"/>
          </a:p>
        </p:txBody>
      </p:sp>
      <p:sp>
        <p:nvSpPr>
          <p:cNvPr id="5" name="Slide Number Placeholder 4">
            <a:extLst>
              <a:ext uri="{FF2B5EF4-FFF2-40B4-BE49-F238E27FC236}">
                <a16:creationId xmlns:a16="http://schemas.microsoft.com/office/drawing/2014/main" id="{300DEF1D-2419-FFF3-336E-2735D6580BF2}"/>
              </a:ext>
            </a:extLst>
          </p:cNvPr>
          <p:cNvSpPr>
            <a:spLocks noGrp="1"/>
          </p:cNvSpPr>
          <p:nvPr>
            <p:ph type="sldNum" sz="quarter" idx="12"/>
          </p:nvPr>
        </p:nvSpPr>
        <p:spPr/>
        <p:txBody>
          <a:bodyPr/>
          <a:lstStyle/>
          <a:p>
            <a:fld id="{5DD17A0F-4821-4802-8EF4-96BC11F9F858}" type="slidenum">
              <a:rPr lang="en-US" smtClean="0"/>
              <a:t>7</a:t>
            </a:fld>
            <a:endParaRPr lang="en-US" dirty="0"/>
          </a:p>
        </p:txBody>
      </p:sp>
    </p:spTree>
    <p:extLst>
      <p:ext uri="{BB962C8B-B14F-4D97-AF65-F5344CB8AC3E}">
        <p14:creationId xmlns:p14="http://schemas.microsoft.com/office/powerpoint/2010/main" val="37588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8DC2-B05E-CADC-E35D-EB713A0C85AA}"/>
              </a:ext>
            </a:extLst>
          </p:cNvPr>
          <p:cNvSpPr>
            <a:spLocks noGrp="1"/>
          </p:cNvSpPr>
          <p:nvPr>
            <p:ph type="title"/>
          </p:nvPr>
        </p:nvSpPr>
        <p:spPr>
          <a:xfrm>
            <a:off x="1828800" y="223836"/>
            <a:ext cx="7239000" cy="914400"/>
          </a:xfrm>
        </p:spPr>
        <p:txBody>
          <a:bodyPr>
            <a:noAutofit/>
          </a:bodyPr>
          <a:lstStyle/>
          <a:p>
            <a:r>
              <a:rPr lang="en-US" sz="3200" b="1" dirty="0"/>
              <a:t>Be Prepared In Advance of Victim Contact</a:t>
            </a:r>
          </a:p>
        </p:txBody>
      </p:sp>
      <p:sp>
        <p:nvSpPr>
          <p:cNvPr id="3" name="Content Placeholder 2">
            <a:extLst>
              <a:ext uri="{FF2B5EF4-FFF2-40B4-BE49-F238E27FC236}">
                <a16:creationId xmlns:a16="http://schemas.microsoft.com/office/drawing/2014/main" id="{8EA2416A-4412-DB91-A30B-3781E0442262}"/>
              </a:ext>
            </a:extLst>
          </p:cNvPr>
          <p:cNvSpPr>
            <a:spLocks noGrp="1"/>
          </p:cNvSpPr>
          <p:nvPr>
            <p:ph idx="1"/>
          </p:nvPr>
        </p:nvSpPr>
        <p:spPr>
          <a:xfrm>
            <a:off x="1828800" y="1174044"/>
            <a:ext cx="7315200" cy="5002920"/>
          </a:xfrm>
        </p:spPr>
        <p:txBody>
          <a:bodyPr>
            <a:normAutofit fontScale="92500" lnSpcReduction="10000"/>
          </a:bodyPr>
          <a:lstStyle/>
          <a:p>
            <a:r>
              <a:rPr lang="en-US" sz="2000" dirty="0"/>
              <a:t>Pre-planned handouts:</a:t>
            </a:r>
          </a:p>
          <a:p>
            <a:pPr lvl="1"/>
            <a:r>
              <a:rPr lang="en-US" sz="2000" dirty="0"/>
              <a:t>Copy of Victim Rights.</a:t>
            </a:r>
          </a:p>
          <a:p>
            <a:pPr lvl="1"/>
            <a:r>
              <a:rPr lang="en-US" sz="2000" dirty="0"/>
              <a:t>Copy of definitions - names of hearings with non-professional descriptions and, if possible, in the victim’s fluent language.</a:t>
            </a:r>
          </a:p>
          <a:p>
            <a:pPr lvl="1"/>
            <a:r>
              <a:rPr lang="en-US" sz="2000" dirty="0"/>
              <a:t>Capital litigation flow chart with realistic timelines will aid both the victim and the prosecutor – great in fluent language.</a:t>
            </a:r>
          </a:p>
          <a:p>
            <a:pPr lvl="1"/>
            <a:r>
              <a:rPr lang="en-US" sz="2000" dirty="0"/>
              <a:t>Have Victim Compensation Applicants available if needed. </a:t>
            </a:r>
          </a:p>
          <a:p>
            <a:pPr lvl="1"/>
            <a:r>
              <a:rPr lang="en-US" sz="2000" dirty="0"/>
              <a:t>Business Cards of prosecutor and advocate. </a:t>
            </a:r>
          </a:p>
          <a:p>
            <a:r>
              <a:rPr lang="en-US" sz="2000" dirty="0"/>
              <a:t>Request/invite Victim Advocate to participate in meetings. </a:t>
            </a:r>
            <a:endParaRPr lang="en-US" sz="1600" dirty="0"/>
          </a:p>
          <a:p>
            <a:r>
              <a:rPr lang="en-US" sz="2000" dirty="0"/>
              <a:t>Know victim’s name and the names and relationships of survivors with whom you will be communicating.</a:t>
            </a:r>
          </a:p>
          <a:p>
            <a:r>
              <a:rPr lang="en-US" sz="2000" dirty="0"/>
              <a:t>Is interpreter needed?  This is critical for accurately relaying and absorbing information.  Family members shouldn’t be tasked.</a:t>
            </a:r>
          </a:p>
          <a:p>
            <a:r>
              <a:rPr lang="en-US" sz="2000" dirty="0"/>
              <a:t>Have water, tissue, writing paper and pencils or pens available. </a:t>
            </a:r>
          </a:p>
          <a:p>
            <a:r>
              <a:rPr lang="en-US" sz="2000" dirty="0"/>
              <a:t>Practice - pay attention to how your stress effects you and other people, and vice versa.  </a:t>
            </a:r>
          </a:p>
        </p:txBody>
      </p:sp>
      <p:sp>
        <p:nvSpPr>
          <p:cNvPr id="5" name="Slide Number Placeholder 4">
            <a:extLst>
              <a:ext uri="{FF2B5EF4-FFF2-40B4-BE49-F238E27FC236}">
                <a16:creationId xmlns:a16="http://schemas.microsoft.com/office/drawing/2014/main" id="{0F5DF3CA-0BC2-9FD1-0B48-ED8C0B282B1C}"/>
              </a:ext>
            </a:extLst>
          </p:cNvPr>
          <p:cNvSpPr>
            <a:spLocks noGrp="1"/>
          </p:cNvSpPr>
          <p:nvPr>
            <p:ph type="sldNum" sz="quarter" idx="12"/>
          </p:nvPr>
        </p:nvSpPr>
        <p:spPr/>
        <p:txBody>
          <a:bodyPr/>
          <a:lstStyle/>
          <a:p>
            <a:fld id="{5DD17A0F-4821-4802-8EF4-96BC11F9F858}" type="slidenum">
              <a:rPr lang="en-US" smtClean="0"/>
              <a:t>8</a:t>
            </a:fld>
            <a:endParaRPr lang="en-US"/>
          </a:p>
        </p:txBody>
      </p:sp>
    </p:spTree>
    <p:extLst>
      <p:ext uri="{BB962C8B-B14F-4D97-AF65-F5344CB8AC3E}">
        <p14:creationId xmlns:p14="http://schemas.microsoft.com/office/powerpoint/2010/main" val="11602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7D3E-F292-0050-7ED9-29289F544043}"/>
              </a:ext>
            </a:extLst>
          </p:cNvPr>
          <p:cNvSpPr>
            <a:spLocks noGrp="1"/>
          </p:cNvSpPr>
          <p:nvPr>
            <p:ph type="title"/>
          </p:nvPr>
        </p:nvSpPr>
        <p:spPr>
          <a:xfrm>
            <a:off x="1837267" y="366888"/>
            <a:ext cx="7239000" cy="677333"/>
          </a:xfrm>
        </p:spPr>
        <p:txBody>
          <a:bodyPr>
            <a:normAutofit/>
          </a:bodyPr>
          <a:lstStyle/>
          <a:p>
            <a:r>
              <a:rPr lang="en-US" sz="3200" b="1" dirty="0"/>
              <a:t>The Agenda is Critical to Planning </a:t>
            </a:r>
          </a:p>
        </p:txBody>
      </p:sp>
      <p:sp>
        <p:nvSpPr>
          <p:cNvPr id="3" name="Content Placeholder 2">
            <a:extLst>
              <a:ext uri="{FF2B5EF4-FFF2-40B4-BE49-F238E27FC236}">
                <a16:creationId xmlns:a16="http://schemas.microsoft.com/office/drawing/2014/main" id="{E6245A8E-E255-50F4-BC80-448684D8D788}"/>
              </a:ext>
            </a:extLst>
          </p:cNvPr>
          <p:cNvSpPr>
            <a:spLocks noGrp="1"/>
          </p:cNvSpPr>
          <p:nvPr>
            <p:ph idx="1"/>
          </p:nvPr>
        </p:nvSpPr>
        <p:spPr>
          <a:xfrm>
            <a:off x="1828800" y="1529644"/>
            <a:ext cx="7239000" cy="4647318"/>
          </a:xfrm>
        </p:spPr>
        <p:txBody>
          <a:bodyPr>
            <a:normAutofit/>
          </a:bodyPr>
          <a:lstStyle/>
          <a:p>
            <a:r>
              <a:rPr lang="en-US" sz="2400" dirty="0"/>
              <a:t>Make a list of topics to be discussed with Victim during initial contact meeting.</a:t>
            </a:r>
          </a:p>
          <a:p>
            <a:pPr marL="0" indent="0">
              <a:buNone/>
            </a:pPr>
            <a:endParaRPr lang="en-US" sz="2400" dirty="0"/>
          </a:p>
          <a:p>
            <a:pPr lvl="1"/>
            <a:r>
              <a:rPr lang="en-US" sz="2400" dirty="0"/>
              <a:t>Introductions</a:t>
            </a:r>
          </a:p>
          <a:p>
            <a:pPr lvl="1"/>
            <a:r>
              <a:rPr lang="en-US" sz="2400" dirty="0"/>
              <a:t>Charges – Death Penalty</a:t>
            </a:r>
          </a:p>
          <a:p>
            <a:pPr lvl="1"/>
            <a:r>
              <a:rPr lang="en-US" sz="2400" dirty="0"/>
              <a:t>Level of Participation – Victim Rights</a:t>
            </a:r>
          </a:p>
          <a:p>
            <a:pPr lvl="1"/>
            <a:r>
              <a:rPr lang="en-US" sz="2400" dirty="0"/>
              <a:t>Expectations</a:t>
            </a:r>
          </a:p>
          <a:p>
            <a:pPr lvl="1"/>
            <a:r>
              <a:rPr lang="en-US" sz="2400" dirty="0"/>
              <a:t>Boundaries and Availability</a:t>
            </a:r>
          </a:p>
          <a:p>
            <a:pPr lvl="1"/>
            <a:r>
              <a:rPr lang="en-US" sz="2400" dirty="0"/>
              <a:t>Timelines</a:t>
            </a:r>
          </a:p>
          <a:p>
            <a:pPr lvl="1"/>
            <a:r>
              <a:rPr lang="en-US" sz="2400" dirty="0"/>
              <a:t>Opportunity for Questions</a:t>
            </a:r>
            <a:endParaRPr lang="en-US" sz="2000" dirty="0"/>
          </a:p>
        </p:txBody>
      </p:sp>
      <p:sp>
        <p:nvSpPr>
          <p:cNvPr id="5" name="Slide Number Placeholder 4">
            <a:extLst>
              <a:ext uri="{FF2B5EF4-FFF2-40B4-BE49-F238E27FC236}">
                <a16:creationId xmlns:a16="http://schemas.microsoft.com/office/drawing/2014/main" id="{E47FC970-9E5C-8892-623E-34F7FCE819CF}"/>
              </a:ext>
            </a:extLst>
          </p:cNvPr>
          <p:cNvSpPr>
            <a:spLocks noGrp="1"/>
          </p:cNvSpPr>
          <p:nvPr>
            <p:ph type="sldNum" sz="quarter" idx="12"/>
          </p:nvPr>
        </p:nvSpPr>
        <p:spPr/>
        <p:txBody>
          <a:bodyPr/>
          <a:lstStyle/>
          <a:p>
            <a:fld id="{5DD17A0F-4821-4802-8EF4-96BC11F9F858}" type="slidenum">
              <a:rPr lang="en-US" smtClean="0"/>
              <a:t>9</a:t>
            </a:fld>
            <a:endParaRPr lang="en-US"/>
          </a:p>
        </p:txBody>
      </p:sp>
    </p:spTree>
    <p:extLst>
      <p:ext uri="{BB962C8B-B14F-4D97-AF65-F5344CB8AC3E}">
        <p14:creationId xmlns:p14="http://schemas.microsoft.com/office/powerpoint/2010/main" val="1830210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ytopuzzle_PowerPlugs_Template_qrqx.v17.10.s_print.potx" id="{22AB23CA-6D1D-44D3-9519-AA7AB6957315}" vid="{C3D8C49B-4076-4588-9D9B-076619C9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Keytopuzzle_PowerPlugs_Template_qrqx.v18.01.s_print</Template>
  <TotalTime>2912</TotalTime>
  <Words>1174</Words>
  <Application>Microsoft Office PowerPoint</Application>
  <PresentationFormat>On-screen Show (4:3)</PresentationFormat>
  <Paragraphs>169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Agenda</vt:lpstr>
      <vt:lpstr>PowerPoint Presentation</vt:lpstr>
      <vt:lpstr>Grief Process – No Typical “Process”</vt:lpstr>
      <vt:lpstr>How Survivor Grief “Feelings” May Present</vt:lpstr>
      <vt:lpstr>Survivor Concerns</vt:lpstr>
      <vt:lpstr>Victims Didn’t Have a Plan – You Can </vt:lpstr>
      <vt:lpstr>Be Prepared In Advance of Victim Contact</vt:lpstr>
      <vt:lpstr>The Agenda is Critical to Planning </vt:lpstr>
      <vt:lpstr>Communicating WITH Victims</vt:lpstr>
      <vt:lpstr>Communicating WITH Victims</vt:lpstr>
      <vt:lpstr>Communicating WITH Victims</vt:lpstr>
      <vt:lpstr>Communicating WITH Victims</vt:lpstr>
      <vt:lpstr>Communicating WITH Victims</vt:lpstr>
      <vt:lpstr>Final Thoughts</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Hendricks</dc:creator>
  <cp:lastModifiedBy>Colleen Hendricks</cp:lastModifiedBy>
  <cp:revision>3</cp:revision>
  <dcterms:created xsi:type="dcterms:W3CDTF">2024-02-22T19:25:20Z</dcterms:created>
  <dcterms:modified xsi:type="dcterms:W3CDTF">2024-02-24T20:49:14Z</dcterms:modified>
</cp:coreProperties>
</file>